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sldIdLst>
    <p:sldId id="256" r:id="rId5"/>
    <p:sldId id="257" r:id="rId6"/>
    <p:sldId id="258" r:id="rId7"/>
    <p:sldId id="272" r:id="rId8"/>
    <p:sldId id="260" r:id="rId9"/>
    <p:sldId id="261" r:id="rId10"/>
    <p:sldId id="262" r:id="rId11"/>
    <p:sldId id="264" r:id="rId12"/>
    <p:sldId id="265" r:id="rId13"/>
    <p:sldId id="273" r:id="rId14"/>
    <p:sldId id="274" r:id="rId15"/>
    <p:sldId id="275" r:id="rId16"/>
    <p:sldId id="278" r:id="rId17"/>
    <p:sldId id="277" r:id="rId18"/>
    <p:sldId id="276" r:id="rId19"/>
    <p:sldId id="266" r:id="rId20"/>
    <p:sldId id="267" r:id="rId21"/>
    <p:sldId id="270" r:id="rId22"/>
    <p:sldId id="271" r:id="rId23"/>
  </p:sldIdLst>
  <p:sldSz cx="9144000" cy="6858000" type="screen4x3"/>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674" y="-2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31"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32"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34"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35"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36"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37"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39" name="PlaceHolder 2"/>
          <p:cNvSpPr>
            <a:spLocks noGrp="1"/>
          </p:cNvSpPr>
          <p:nvPr>
            <p:ph/>
          </p:nvPr>
        </p:nvSpPr>
        <p:spPr>
          <a:xfrm>
            <a:off x="45720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40" name="PlaceHolder 3"/>
          <p:cNvSpPr>
            <a:spLocks noGrp="1"/>
          </p:cNvSpPr>
          <p:nvPr>
            <p:ph/>
          </p:nvPr>
        </p:nvSpPr>
        <p:spPr>
          <a:xfrm>
            <a:off x="323964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41" name="PlaceHolder 4"/>
          <p:cNvSpPr>
            <a:spLocks noGrp="1"/>
          </p:cNvSpPr>
          <p:nvPr>
            <p:ph/>
          </p:nvPr>
        </p:nvSpPr>
        <p:spPr>
          <a:xfrm>
            <a:off x="602208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42" name="PlaceHolder 5"/>
          <p:cNvSpPr>
            <a:spLocks noGrp="1"/>
          </p:cNvSpPr>
          <p:nvPr>
            <p:ph/>
          </p:nvPr>
        </p:nvSpPr>
        <p:spPr>
          <a:xfrm>
            <a:off x="45720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43" name="PlaceHolder 6"/>
          <p:cNvSpPr>
            <a:spLocks noGrp="1"/>
          </p:cNvSpPr>
          <p:nvPr>
            <p:ph/>
          </p:nvPr>
        </p:nvSpPr>
        <p:spPr>
          <a:xfrm>
            <a:off x="323964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44" name="PlaceHolder 7"/>
          <p:cNvSpPr>
            <a:spLocks noGrp="1"/>
          </p:cNvSpPr>
          <p:nvPr>
            <p:ph/>
          </p:nvPr>
        </p:nvSpPr>
        <p:spPr>
          <a:xfrm>
            <a:off x="602208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52"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54"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56"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57"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457200" y="274680"/>
            <a:ext cx="8229240" cy="529776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61"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63"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0"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65"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66"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67"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69"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70"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71"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73"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74"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76"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77"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78"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79"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81" name="PlaceHolder 2"/>
          <p:cNvSpPr>
            <a:spLocks noGrp="1"/>
          </p:cNvSpPr>
          <p:nvPr>
            <p:ph/>
          </p:nvPr>
        </p:nvSpPr>
        <p:spPr>
          <a:xfrm>
            <a:off x="45720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82" name="PlaceHolder 3"/>
          <p:cNvSpPr>
            <a:spLocks noGrp="1"/>
          </p:cNvSpPr>
          <p:nvPr>
            <p:ph/>
          </p:nvPr>
        </p:nvSpPr>
        <p:spPr>
          <a:xfrm>
            <a:off x="323964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83" name="PlaceHolder 4"/>
          <p:cNvSpPr>
            <a:spLocks noGrp="1"/>
          </p:cNvSpPr>
          <p:nvPr>
            <p:ph/>
          </p:nvPr>
        </p:nvSpPr>
        <p:spPr>
          <a:xfrm>
            <a:off x="602208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84" name="PlaceHolder 5"/>
          <p:cNvSpPr>
            <a:spLocks noGrp="1"/>
          </p:cNvSpPr>
          <p:nvPr>
            <p:ph/>
          </p:nvPr>
        </p:nvSpPr>
        <p:spPr>
          <a:xfrm>
            <a:off x="45720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85" name="PlaceHolder 6"/>
          <p:cNvSpPr>
            <a:spLocks noGrp="1"/>
          </p:cNvSpPr>
          <p:nvPr>
            <p:ph/>
          </p:nvPr>
        </p:nvSpPr>
        <p:spPr>
          <a:xfrm>
            <a:off x="323964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86" name="PlaceHolder 7"/>
          <p:cNvSpPr>
            <a:spLocks noGrp="1"/>
          </p:cNvSpPr>
          <p:nvPr>
            <p:ph/>
          </p:nvPr>
        </p:nvSpPr>
        <p:spPr>
          <a:xfrm>
            <a:off x="602208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98"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00"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02"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03"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2"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5" name="PlaceHolder 1"/>
          <p:cNvSpPr>
            <a:spLocks noGrp="1"/>
          </p:cNvSpPr>
          <p:nvPr>
            <p:ph type="subTitle"/>
          </p:nvPr>
        </p:nvSpPr>
        <p:spPr>
          <a:xfrm>
            <a:off x="457200" y="274680"/>
            <a:ext cx="8229240" cy="529776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07"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09"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11"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12"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13"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15"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16"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17"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19"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20"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22"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23"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24"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25"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27" name="PlaceHolder 2"/>
          <p:cNvSpPr>
            <a:spLocks noGrp="1"/>
          </p:cNvSpPr>
          <p:nvPr>
            <p:ph/>
          </p:nvPr>
        </p:nvSpPr>
        <p:spPr>
          <a:xfrm>
            <a:off x="45720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28" name="PlaceHolder 3"/>
          <p:cNvSpPr>
            <a:spLocks noGrp="1"/>
          </p:cNvSpPr>
          <p:nvPr>
            <p:ph/>
          </p:nvPr>
        </p:nvSpPr>
        <p:spPr>
          <a:xfrm>
            <a:off x="323964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29" name="PlaceHolder 4"/>
          <p:cNvSpPr>
            <a:spLocks noGrp="1"/>
          </p:cNvSpPr>
          <p:nvPr>
            <p:ph/>
          </p:nvPr>
        </p:nvSpPr>
        <p:spPr>
          <a:xfrm>
            <a:off x="602208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30" name="PlaceHolder 5"/>
          <p:cNvSpPr>
            <a:spLocks noGrp="1"/>
          </p:cNvSpPr>
          <p:nvPr>
            <p:ph/>
          </p:nvPr>
        </p:nvSpPr>
        <p:spPr>
          <a:xfrm>
            <a:off x="45720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31" name="PlaceHolder 6"/>
          <p:cNvSpPr>
            <a:spLocks noGrp="1"/>
          </p:cNvSpPr>
          <p:nvPr>
            <p:ph/>
          </p:nvPr>
        </p:nvSpPr>
        <p:spPr>
          <a:xfrm>
            <a:off x="323964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32" name="PlaceHolder 7"/>
          <p:cNvSpPr>
            <a:spLocks noGrp="1"/>
          </p:cNvSpPr>
          <p:nvPr>
            <p:ph/>
          </p:nvPr>
        </p:nvSpPr>
        <p:spPr>
          <a:xfrm>
            <a:off x="602208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40"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42"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4"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44"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45"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7" name="PlaceHolder 1"/>
          <p:cNvSpPr>
            <a:spLocks noGrp="1"/>
          </p:cNvSpPr>
          <p:nvPr>
            <p:ph type="subTitle"/>
          </p:nvPr>
        </p:nvSpPr>
        <p:spPr>
          <a:xfrm>
            <a:off x="457200" y="274680"/>
            <a:ext cx="8229240" cy="529776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49"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0"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1"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53"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4"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5"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57"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8"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59"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61"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62"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64"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65"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66"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167"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69" name="PlaceHolder 2"/>
          <p:cNvSpPr>
            <a:spLocks noGrp="1"/>
          </p:cNvSpPr>
          <p:nvPr>
            <p:ph/>
          </p:nvPr>
        </p:nvSpPr>
        <p:spPr>
          <a:xfrm>
            <a:off x="45720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70" name="PlaceHolder 3"/>
          <p:cNvSpPr>
            <a:spLocks noGrp="1"/>
          </p:cNvSpPr>
          <p:nvPr>
            <p:ph/>
          </p:nvPr>
        </p:nvSpPr>
        <p:spPr>
          <a:xfrm>
            <a:off x="323964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71" name="PlaceHolder 4"/>
          <p:cNvSpPr>
            <a:spLocks noGrp="1"/>
          </p:cNvSpPr>
          <p:nvPr>
            <p:ph/>
          </p:nvPr>
        </p:nvSpPr>
        <p:spPr>
          <a:xfrm>
            <a:off x="6022080" y="160452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72" name="PlaceHolder 5"/>
          <p:cNvSpPr>
            <a:spLocks noGrp="1"/>
          </p:cNvSpPr>
          <p:nvPr>
            <p:ph/>
          </p:nvPr>
        </p:nvSpPr>
        <p:spPr>
          <a:xfrm>
            <a:off x="45720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73" name="PlaceHolder 6"/>
          <p:cNvSpPr>
            <a:spLocks noGrp="1"/>
          </p:cNvSpPr>
          <p:nvPr>
            <p:ph/>
          </p:nvPr>
        </p:nvSpPr>
        <p:spPr>
          <a:xfrm>
            <a:off x="323964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
        <p:nvSpPr>
          <p:cNvPr id="174" name="PlaceHolder 7"/>
          <p:cNvSpPr>
            <a:spLocks noGrp="1"/>
          </p:cNvSpPr>
          <p:nvPr>
            <p:ph/>
          </p:nvPr>
        </p:nvSpPr>
        <p:spPr>
          <a:xfrm>
            <a:off x="6022080" y="3682080"/>
            <a:ext cx="2649600" cy="1896840"/>
          </a:xfrm>
          <a:prstGeom prst="rect">
            <a:avLst/>
          </a:prstGeom>
          <a:noFill/>
          <a:ln w="0">
            <a:noFill/>
          </a:ln>
        </p:spPr>
        <p:txBody>
          <a:bodyPr lIns="0" tIns="0" rIns="0" bIns="0" anchor="t">
            <a:normAutofit fontScale="93000"/>
          </a:bodyPr>
          <a:lstStyle/>
          <a:p>
            <a:endParaRPr lang="es-ES"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457200" y="274680"/>
            <a:ext cx="8229240" cy="5297760"/>
          </a:xfrm>
          <a:prstGeom prst="rect">
            <a:avLst/>
          </a:prstGeom>
          <a:noFill/>
          <a:ln w="0">
            <a:noFill/>
          </a:ln>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19"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20"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21"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23"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25"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a:noFill/>
          <a:ln w="0">
            <a:noFill/>
          </a:ln>
        </p:spPr>
        <p:txBody>
          <a:bodyPr lIns="0" tIns="0" rIns="0" bIns="0" anchor="ctr">
            <a:noAutofit/>
          </a:bodyPr>
          <a:lstStyle/>
          <a:p>
            <a:endParaRPr lang="es-ES" sz="1800" b="0" strike="noStrike" spc="-1">
              <a:solidFill>
                <a:srgbClr val="000000"/>
              </a:solidFill>
              <a:latin typeface="Calibri"/>
            </a:endParaRPr>
          </a:p>
        </p:txBody>
      </p:sp>
      <p:sp>
        <p:nvSpPr>
          <p:cNvPr id="27"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28"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
        <p:nvSpPr>
          <p:cNvPr id="29"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endParaRPr lang="es-ES"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4.jpeg"/><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 name="Picture 46" descr="ARTE_pr_PPt_Punt"/>
          <p:cNvPicPr/>
          <p:nvPr/>
        </p:nvPicPr>
        <p:blipFill>
          <a:blip r:embed="rId14" cstate="print"/>
          <a:srcRect t="20748"/>
          <a:stretch/>
        </p:blipFill>
        <p:spPr>
          <a:xfrm>
            <a:off x="0" y="0"/>
            <a:ext cx="9143640" cy="1499760"/>
          </a:xfrm>
          <a:prstGeom prst="rect">
            <a:avLst/>
          </a:prstGeom>
          <a:ln w="9525">
            <a:noFill/>
          </a:ln>
        </p:spPr>
      </p:pic>
      <p:sp>
        <p:nvSpPr>
          <p:cNvPr id="10" name="PlaceHolder 1"/>
          <p:cNvSpPr>
            <a:spLocks noGrp="1"/>
          </p:cNvSpPr>
          <p:nvPr>
            <p:ph type="title"/>
          </p:nvPr>
        </p:nvSpPr>
        <p:spPr>
          <a:xfrm>
            <a:off x="685800" y="2130480"/>
            <a:ext cx="7772040" cy="1469520"/>
          </a:xfrm>
          <a:prstGeom prst="rect">
            <a:avLst/>
          </a:prstGeom>
          <a:noFill/>
          <a:ln w="0">
            <a:noFill/>
          </a:ln>
        </p:spPr>
        <p:txBody>
          <a:bodyPr anchor="ctr">
            <a:noAutofit/>
          </a:bodyPr>
          <a:lstStyle/>
          <a:p>
            <a:pPr algn="ctr">
              <a:lnSpc>
                <a:spcPct val="100000"/>
              </a:lnSpc>
            </a:pPr>
            <a:r>
              <a:rPr lang="ru-RU" sz="4400" b="0" strike="noStrike" spc="-1">
                <a:solidFill>
                  <a:srgbClr val="000000"/>
                </a:solidFill>
                <a:latin typeface="Calibri"/>
              </a:rPr>
              <a:t>Образец заголовка</a:t>
            </a:r>
            <a:endParaRPr lang="es-ES" sz="4400" b="0" strike="noStrike" spc="-1">
              <a:solidFill>
                <a:srgbClr val="000000"/>
              </a:solidFill>
              <a:latin typeface="Calibri"/>
            </a:endParaRPr>
          </a:p>
        </p:txBody>
      </p:sp>
      <p:sp>
        <p:nvSpPr>
          <p:cNvPr id="2" name="PlaceHolder 2"/>
          <p:cNvSpPr>
            <a:spLocks noGrp="1"/>
          </p:cNvSpPr>
          <p:nvPr>
            <p:ph type="dt"/>
          </p:nvPr>
        </p:nvSpPr>
        <p:spPr>
          <a:xfrm>
            <a:off x="457200" y="6356520"/>
            <a:ext cx="2133360" cy="364680"/>
          </a:xfrm>
          <a:prstGeom prst="rect">
            <a:avLst/>
          </a:prstGeom>
          <a:noFill/>
          <a:ln w="0">
            <a:noFill/>
          </a:ln>
        </p:spPr>
        <p:txBody>
          <a:bodyPr anchor="ctr">
            <a:noAutofit/>
          </a:bodyPr>
          <a:lstStyle/>
          <a:p>
            <a:pPr>
              <a:lnSpc>
                <a:spcPct val="100000"/>
              </a:lnSpc>
            </a:pPr>
            <a:fld id="{1C7AA31A-3587-46EC-AC58-350644823D74}" type="datetime">
              <a:rPr lang="ru-RU" sz="1200" b="0" strike="noStrike" spc="-1">
                <a:solidFill>
                  <a:srgbClr val="8B8B8B"/>
                </a:solidFill>
                <a:latin typeface="Calibri"/>
              </a:rPr>
              <a:pPr>
                <a:lnSpc>
                  <a:spcPct val="100000"/>
                </a:lnSpc>
              </a:pPr>
              <a:t>10.02.2023</a:t>
            </a:fld>
            <a:endParaRPr lang="ru-RU" sz="1200" b="0" strike="noStrike" spc="-1">
              <a:latin typeface="Times New Roman"/>
            </a:endParaRPr>
          </a:p>
        </p:txBody>
      </p:sp>
      <p:sp>
        <p:nvSpPr>
          <p:cNvPr id="3" name="PlaceHolder 3"/>
          <p:cNvSpPr>
            <a:spLocks noGrp="1"/>
          </p:cNvSpPr>
          <p:nvPr>
            <p:ph type="ftr"/>
          </p:nvPr>
        </p:nvSpPr>
        <p:spPr>
          <a:xfrm>
            <a:off x="3124080" y="6356520"/>
            <a:ext cx="2895120" cy="364680"/>
          </a:xfrm>
          <a:prstGeom prst="rect">
            <a:avLst/>
          </a:prstGeom>
          <a:noFill/>
          <a:ln w="0">
            <a:noFill/>
          </a:ln>
        </p:spPr>
        <p:txBody>
          <a:bodyPr anchor="ctr">
            <a:noAutofit/>
          </a:bodyPr>
          <a:lstStyle/>
          <a:p>
            <a:endParaRPr lang="ru-RU" sz="2400" b="0" strike="noStrike" spc="-1">
              <a:latin typeface="Times New Roman"/>
            </a:endParaRPr>
          </a:p>
        </p:txBody>
      </p:sp>
      <p:sp>
        <p:nvSpPr>
          <p:cNvPr id="4" name="PlaceHolder 4"/>
          <p:cNvSpPr>
            <a:spLocks noGrp="1"/>
          </p:cNvSpPr>
          <p:nvPr>
            <p:ph type="sldNum"/>
          </p:nvPr>
        </p:nvSpPr>
        <p:spPr>
          <a:xfrm>
            <a:off x="6553080" y="6356520"/>
            <a:ext cx="2133360" cy="364680"/>
          </a:xfrm>
          <a:prstGeom prst="rect">
            <a:avLst/>
          </a:prstGeom>
          <a:noFill/>
          <a:ln w="0">
            <a:noFill/>
          </a:ln>
        </p:spPr>
        <p:txBody>
          <a:bodyPr anchor="ctr">
            <a:noAutofit/>
          </a:bodyPr>
          <a:lstStyle/>
          <a:p>
            <a:pPr algn="r">
              <a:lnSpc>
                <a:spcPct val="100000"/>
              </a:lnSpc>
            </a:pPr>
            <a:fld id="{DE8E8FBD-1A60-4830-B685-03489C6788A5}" type="slidenum">
              <a:rPr lang="ru-RU" sz="1200" b="0" strike="noStrike" spc="-1">
                <a:solidFill>
                  <a:srgbClr val="8B8B8B"/>
                </a:solidFill>
                <a:latin typeface="Calibri"/>
              </a:rPr>
              <a:pPr algn="r">
                <a:lnSpc>
                  <a:spcPct val="100000"/>
                </a:lnSpc>
              </a:pPr>
              <a:t>‹#›</a:t>
            </a:fld>
            <a:endParaRPr lang="ru-RU" sz="1200" b="0" strike="noStrike" spc="-1">
              <a:latin typeface="Times New Roman"/>
            </a:endParaRPr>
          </a:p>
        </p:txBody>
      </p:sp>
      <p:sp>
        <p:nvSpPr>
          <p:cNvPr id="5" name="Line 10"/>
          <p:cNvSpPr/>
          <p:nvPr/>
        </p:nvSpPr>
        <p:spPr>
          <a:xfrm>
            <a:off x="2706480" y="6654600"/>
            <a:ext cx="6437520" cy="360"/>
          </a:xfrm>
          <a:prstGeom prst="line">
            <a:avLst/>
          </a:prstGeom>
          <a:ln w="3175">
            <a:solidFill>
              <a:srgbClr val="DA7311"/>
            </a:solidFill>
            <a:round/>
          </a:ln>
        </p:spPr>
        <p:style>
          <a:lnRef idx="0">
            <a:scrgbClr r="0" g="0" b="0"/>
          </a:lnRef>
          <a:fillRef idx="0">
            <a:scrgbClr r="0" g="0" b="0"/>
          </a:fillRef>
          <a:effectRef idx="0">
            <a:scrgbClr r="0" g="0" b="0"/>
          </a:effectRef>
          <a:fontRef idx="minor"/>
        </p:style>
      </p:sp>
      <p:pic>
        <p:nvPicPr>
          <p:cNvPr id="6" name="Picture 46" descr="ARTE_pr_PPt_Punt"/>
          <p:cNvPicPr/>
          <p:nvPr/>
        </p:nvPicPr>
        <p:blipFill>
          <a:blip r:embed="rId14" cstate="print"/>
          <a:srcRect t="20748"/>
          <a:stretch/>
        </p:blipFill>
        <p:spPr>
          <a:xfrm>
            <a:off x="0" y="0"/>
            <a:ext cx="9143640" cy="5438520"/>
          </a:xfrm>
          <a:prstGeom prst="rect">
            <a:avLst/>
          </a:prstGeom>
          <a:ln w="9525">
            <a:noFill/>
          </a:ln>
        </p:spPr>
      </p:pic>
      <p:pic>
        <p:nvPicPr>
          <p:cNvPr id="7" name="Picture 7" descr="graf1"/>
          <p:cNvPicPr/>
          <p:nvPr/>
        </p:nvPicPr>
        <p:blipFill>
          <a:blip r:embed="rId15" cstate="print"/>
          <a:srcRect r="49202"/>
          <a:stretch/>
        </p:blipFill>
        <p:spPr>
          <a:xfrm>
            <a:off x="0" y="0"/>
            <a:ext cx="1282320" cy="2356920"/>
          </a:xfrm>
          <a:prstGeom prst="rect">
            <a:avLst/>
          </a:prstGeom>
          <a:ln w="0">
            <a:noFill/>
          </a:ln>
        </p:spPr>
      </p:pic>
      <p:sp>
        <p:nvSpPr>
          <p:cNvPr id="8"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s-ES" sz="3200" b="0" strike="noStrike" spc="-1">
                <a:solidFill>
                  <a:srgbClr val="000000"/>
                </a:solidFill>
                <a:latin typeface="Calibri"/>
              </a:rPr>
              <a:t>Для правки структуры щёлкните мышью</a:t>
            </a:r>
          </a:p>
          <a:p>
            <a:pPr marL="864000" lvl="1" indent="-324000">
              <a:spcBef>
                <a:spcPts val="1134"/>
              </a:spcBef>
              <a:buClr>
                <a:srgbClr val="000000"/>
              </a:buClr>
              <a:buSzPct val="75000"/>
              <a:buFont typeface="Symbol" charset="2"/>
              <a:buChar char=""/>
            </a:pPr>
            <a:r>
              <a:rPr lang="es-ES" sz="2400" b="0" strike="noStrike" spc="-1">
                <a:solidFill>
                  <a:srgbClr val="000000"/>
                </a:solidFill>
                <a:latin typeface="Calibri"/>
              </a:rPr>
              <a:t>Второй уровень структуры</a:t>
            </a:r>
          </a:p>
          <a:p>
            <a:pPr marL="1296000" lvl="2" indent="-288000">
              <a:spcBef>
                <a:spcPts val="850"/>
              </a:spcBef>
              <a:buClr>
                <a:srgbClr val="000000"/>
              </a:buClr>
              <a:buSzPct val="45000"/>
              <a:buFont typeface="Wingdings" charset="2"/>
              <a:buChar char=""/>
            </a:pPr>
            <a:r>
              <a:rPr lang="es-ES" sz="2000" b="0" strike="noStrike" spc="-1">
                <a:solidFill>
                  <a:srgbClr val="000000"/>
                </a:solidFill>
                <a:latin typeface="Calibri"/>
              </a:rPr>
              <a:t>Третий уровень структуры</a:t>
            </a:r>
          </a:p>
          <a:p>
            <a:pPr marL="1728000" lvl="3" indent="-216000">
              <a:spcBef>
                <a:spcPts val="567"/>
              </a:spcBef>
              <a:buClr>
                <a:srgbClr val="000000"/>
              </a:buClr>
              <a:buSzPct val="75000"/>
              <a:buFont typeface="Symbol" charset="2"/>
              <a:buChar char=""/>
            </a:pPr>
            <a:r>
              <a:rPr lang="es-ES" sz="2000" b="0" strike="noStrike" spc="-1">
                <a:solidFill>
                  <a:srgbClr val="000000"/>
                </a:solidFill>
                <a:latin typeface="Calibri"/>
              </a:rPr>
              <a:t>Четвёртый уровень структуры</a:t>
            </a:r>
          </a:p>
          <a:p>
            <a:pPr marL="2160000" lvl="4" indent="-216000">
              <a:spcBef>
                <a:spcPts val="283"/>
              </a:spcBef>
              <a:buClr>
                <a:srgbClr val="000000"/>
              </a:buClr>
              <a:buSzPct val="45000"/>
              <a:buFont typeface="Wingdings" charset="2"/>
              <a:buChar char=""/>
            </a:pPr>
            <a:r>
              <a:rPr lang="es-ES" sz="2000" b="0" strike="noStrike" spc="-1">
                <a:solidFill>
                  <a:srgbClr val="000000"/>
                </a:solidFill>
                <a:latin typeface="Calibri"/>
              </a:rPr>
              <a:t>Пятый уровень структуры</a:t>
            </a:r>
          </a:p>
          <a:p>
            <a:pPr marL="2592000" lvl="5" indent="-216000">
              <a:spcBef>
                <a:spcPts val="283"/>
              </a:spcBef>
              <a:buClr>
                <a:srgbClr val="000000"/>
              </a:buClr>
              <a:buSzPct val="45000"/>
              <a:buFont typeface="Wingdings" charset="2"/>
              <a:buChar char=""/>
            </a:pPr>
            <a:r>
              <a:rPr lang="es-ES" sz="2000" b="0" strike="noStrike" spc="-1">
                <a:solidFill>
                  <a:srgbClr val="000000"/>
                </a:solidFill>
                <a:latin typeface="Calibri"/>
              </a:rPr>
              <a:t>Шестой уровень структуры</a:t>
            </a:r>
          </a:p>
          <a:p>
            <a:pPr marL="3024000" lvl="6" indent="-216000">
              <a:spcBef>
                <a:spcPts val="283"/>
              </a:spcBef>
              <a:buClr>
                <a:srgbClr val="000000"/>
              </a:buClr>
              <a:buSzPct val="45000"/>
              <a:buFont typeface="Wingdings" charset="2"/>
              <a:buChar char=""/>
            </a:pPr>
            <a:r>
              <a:rPr lang="es-ES" sz="2000" b="0" strike="noStrike" spc="-1">
                <a:solidFill>
                  <a:srgbClr val="000000"/>
                </a:solidFill>
                <a:latin typeface="Calibri"/>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5" name="Picture 46" descr="ARTE_pr_PPt_Punt"/>
          <p:cNvPicPr/>
          <p:nvPr/>
        </p:nvPicPr>
        <p:blipFill>
          <a:blip r:embed="rId14" cstate="print"/>
          <a:srcRect t="20748"/>
          <a:stretch/>
        </p:blipFill>
        <p:spPr>
          <a:xfrm>
            <a:off x="0" y="0"/>
            <a:ext cx="9143640" cy="1499760"/>
          </a:xfrm>
          <a:prstGeom prst="rect">
            <a:avLst/>
          </a:prstGeom>
          <a:ln w="9525">
            <a:noFill/>
          </a:ln>
        </p:spPr>
      </p:pic>
      <p:sp>
        <p:nvSpPr>
          <p:cNvPr id="46" name="PlaceHolder 1"/>
          <p:cNvSpPr>
            <a:spLocks noGrp="1"/>
          </p:cNvSpPr>
          <p:nvPr>
            <p:ph type="dt"/>
          </p:nvPr>
        </p:nvSpPr>
        <p:spPr>
          <a:xfrm>
            <a:off x="457200" y="6356520"/>
            <a:ext cx="2133360" cy="364680"/>
          </a:xfrm>
          <a:prstGeom prst="rect">
            <a:avLst/>
          </a:prstGeom>
          <a:noFill/>
          <a:ln w="0">
            <a:noFill/>
          </a:ln>
        </p:spPr>
        <p:txBody>
          <a:bodyPr anchor="ctr">
            <a:noAutofit/>
          </a:bodyPr>
          <a:lstStyle/>
          <a:p>
            <a:pPr>
              <a:lnSpc>
                <a:spcPct val="100000"/>
              </a:lnSpc>
            </a:pPr>
            <a:fld id="{4F717107-79C1-4ED8-8E0F-A1C39007F7C4}" type="datetime">
              <a:rPr lang="ru-RU" sz="1200" b="0" strike="noStrike" spc="-1">
                <a:solidFill>
                  <a:srgbClr val="8B8B8B"/>
                </a:solidFill>
                <a:latin typeface="Calibri"/>
              </a:rPr>
              <a:pPr>
                <a:lnSpc>
                  <a:spcPct val="100000"/>
                </a:lnSpc>
              </a:pPr>
              <a:t>10.02.2023</a:t>
            </a:fld>
            <a:endParaRPr lang="ru-RU" sz="1200" b="0" strike="noStrike" spc="-1">
              <a:latin typeface="Times New Roman"/>
            </a:endParaRPr>
          </a:p>
        </p:txBody>
      </p:sp>
      <p:sp>
        <p:nvSpPr>
          <p:cNvPr id="47" name="PlaceHolder 2"/>
          <p:cNvSpPr>
            <a:spLocks noGrp="1"/>
          </p:cNvSpPr>
          <p:nvPr>
            <p:ph type="ftr"/>
          </p:nvPr>
        </p:nvSpPr>
        <p:spPr>
          <a:xfrm>
            <a:off x="3124080" y="6356520"/>
            <a:ext cx="2895120" cy="364680"/>
          </a:xfrm>
          <a:prstGeom prst="rect">
            <a:avLst/>
          </a:prstGeom>
          <a:noFill/>
          <a:ln w="0">
            <a:noFill/>
          </a:ln>
        </p:spPr>
        <p:txBody>
          <a:bodyPr anchor="ctr">
            <a:noAutofit/>
          </a:bodyPr>
          <a:lstStyle/>
          <a:p>
            <a:endParaRPr lang="ru-RU" sz="2400" b="0" strike="noStrike" spc="-1">
              <a:latin typeface="Times New Roman"/>
            </a:endParaRPr>
          </a:p>
        </p:txBody>
      </p:sp>
      <p:sp>
        <p:nvSpPr>
          <p:cNvPr id="48" name="PlaceHolder 3"/>
          <p:cNvSpPr>
            <a:spLocks noGrp="1"/>
          </p:cNvSpPr>
          <p:nvPr>
            <p:ph type="sldNum"/>
          </p:nvPr>
        </p:nvSpPr>
        <p:spPr>
          <a:xfrm>
            <a:off x="6553080" y="6356520"/>
            <a:ext cx="2133360" cy="364680"/>
          </a:xfrm>
          <a:prstGeom prst="rect">
            <a:avLst/>
          </a:prstGeom>
          <a:noFill/>
          <a:ln w="0">
            <a:noFill/>
          </a:ln>
        </p:spPr>
        <p:txBody>
          <a:bodyPr anchor="ctr">
            <a:noAutofit/>
          </a:bodyPr>
          <a:lstStyle/>
          <a:p>
            <a:pPr algn="r">
              <a:lnSpc>
                <a:spcPct val="100000"/>
              </a:lnSpc>
            </a:pPr>
            <a:fld id="{8163F8AB-B8E3-4D89-9AD1-7BA012778872}" type="slidenum">
              <a:rPr lang="ru-RU" sz="1200" b="0" strike="noStrike" spc="-1">
                <a:solidFill>
                  <a:srgbClr val="8B8B8B"/>
                </a:solidFill>
                <a:latin typeface="Calibri"/>
              </a:rPr>
              <a:pPr algn="r">
                <a:lnSpc>
                  <a:spcPct val="100000"/>
                </a:lnSpc>
              </a:pPr>
              <a:t>‹#›</a:t>
            </a:fld>
            <a:endParaRPr lang="ru-RU" sz="1200" b="0" strike="noStrike" spc="-1">
              <a:latin typeface="Times New Roman"/>
            </a:endParaRPr>
          </a:p>
        </p:txBody>
      </p:sp>
      <p:sp>
        <p:nvSpPr>
          <p:cNvPr id="49" name="PlaceHolder 4"/>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r>
              <a:rPr lang="es-ES" sz="1800" b="0" strike="noStrike" spc="-1">
                <a:solidFill>
                  <a:srgbClr val="000000"/>
                </a:solidFill>
                <a:latin typeface="Calibri"/>
              </a:rPr>
              <a:t>Для правки текста заглавия щёлкните мышью</a:t>
            </a:r>
          </a:p>
        </p:txBody>
      </p:sp>
      <p:sp>
        <p:nvSpPr>
          <p:cNvPr id="50"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s-ES" sz="3200" b="0" strike="noStrike" spc="-1">
                <a:solidFill>
                  <a:srgbClr val="000000"/>
                </a:solidFill>
                <a:latin typeface="Calibri"/>
              </a:rPr>
              <a:t>Для правки структуры щёлкните мышью</a:t>
            </a:r>
          </a:p>
          <a:p>
            <a:pPr marL="864000" lvl="1" indent="-324000">
              <a:spcBef>
                <a:spcPts val="1134"/>
              </a:spcBef>
              <a:buClr>
                <a:srgbClr val="000000"/>
              </a:buClr>
              <a:buSzPct val="75000"/>
              <a:buFont typeface="Symbol" charset="2"/>
              <a:buChar char=""/>
            </a:pPr>
            <a:r>
              <a:rPr lang="es-ES" sz="2400" b="0" strike="noStrike" spc="-1">
                <a:solidFill>
                  <a:srgbClr val="000000"/>
                </a:solidFill>
                <a:latin typeface="Calibri"/>
              </a:rPr>
              <a:t>Второй уровень структуры</a:t>
            </a:r>
          </a:p>
          <a:p>
            <a:pPr marL="1296000" lvl="2" indent="-288000">
              <a:spcBef>
                <a:spcPts val="850"/>
              </a:spcBef>
              <a:buClr>
                <a:srgbClr val="000000"/>
              </a:buClr>
              <a:buSzPct val="45000"/>
              <a:buFont typeface="Wingdings" charset="2"/>
              <a:buChar char=""/>
            </a:pPr>
            <a:r>
              <a:rPr lang="es-ES" sz="2000" b="0" strike="noStrike" spc="-1">
                <a:solidFill>
                  <a:srgbClr val="000000"/>
                </a:solidFill>
                <a:latin typeface="Calibri"/>
              </a:rPr>
              <a:t>Третий уровень структуры</a:t>
            </a:r>
          </a:p>
          <a:p>
            <a:pPr marL="1728000" lvl="3" indent="-216000">
              <a:spcBef>
                <a:spcPts val="567"/>
              </a:spcBef>
              <a:buClr>
                <a:srgbClr val="000000"/>
              </a:buClr>
              <a:buSzPct val="75000"/>
              <a:buFont typeface="Symbol" charset="2"/>
              <a:buChar char=""/>
            </a:pPr>
            <a:r>
              <a:rPr lang="es-ES" sz="2000" b="0" strike="noStrike" spc="-1">
                <a:solidFill>
                  <a:srgbClr val="000000"/>
                </a:solidFill>
                <a:latin typeface="Calibri"/>
              </a:rPr>
              <a:t>Четвёртый уровень структуры</a:t>
            </a:r>
          </a:p>
          <a:p>
            <a:pPr marL="2160000" lvl="4" indent="-216000">
              <a:spcBef>
                <a:spcPts val="283"/>
              </a:spcBef>
              <a:buClr>
                <a:srgbClr val="000000"/>
              </a:buClr>
              <a:buSzPct val="45000"/>
              <a:buFont typeface="Wingdings" charset="2"/>
              <a:buChar char=""/>
            </a:pPr>
            <a:r>
              <a:rPr lang="es-ES" sz="2000" b="0" strike="noStrike" spc="-1">
                <a:solidFill>
                  <a:srgbClr val="000000"/>
                </a:solidFill>
                <a:latin typeface="Calibri"/>
              </a:rPr>
              <a:t>Пятый уровень структуры</a:t>
            </a:r>
          </a:p>
          <a:p>
            <a:pPr marL="2592000" lvl="5" indent="-216000">
              <a:spcBef>
                <a:spcPts val="283"/>
              </a:spcBef>
              <a:buClr>
                <a:srgbClr val="000000"/>
              </a:buClr>
              <a:buSzPct val="45000"/>
              <a:buFont typeface="Wingdings" charset="2"/>
              <a:buChar char=""/>
            </a:pPr>
            <a:r>
              <a:rPr lang="es-ES" sz="2000" b="0" strike="noStrike" spc="-1">
                <a:solidFill>
                  <a:srgbClr val="000000"/>
                </a:solidFill>
                <a:latin typeface="Calibri"/>
              </a:rPr>
              <a:t>Шестой уровень структуры</a:t>
            </a:r>
          </a:p>
          <a:p>
            <a:pPr marL="3024000" lvl="6" indent="-216000">
              <a:spcBef>
                <a:spcPts val="283"/>
              </a:spcBef>
              <a:buClr>
                <a:srgbClr val="000000"/>
              </a:buClr>
              <a:buSzPct val="45000"/>
              <a:buFont typeface="Wingdings" charset="2"/>
              <a:buChar char=""/>
            </a:pPr>
            <a:r>
              <a:rPr lang="es-ES" sz="2000" b="0" strike="noStrike" spc="-1">
                <a:solidFill>
                  <a:srgbClr val="000000"/>
                </a:solidFill>
                <a:latin typeface="Calibri"/>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7" name="Picture 46" descr="ARTE_pr_PPt_Punt"/>
          <p:cNvPicPr/>
          <p:nvPr/>
        </p:nvPicPr>
        <p:blipFill>
          <a:blip r:embed="rId14" cstate="print"/>
          <a:srcRect t="20748"/>
          <a:stretch/>
        </p:blipFill>
        <p:spPr>
          <a:xfrm>
            <a:off x="0" y="0"/>
            <a:ext cx="9143640" cy="1499760"/>
          </a:xfrm>
          <a:prstGeom prst="rect">
            <a:avLst/>
          </a:prstGeom>
          <a:ln w="9525">
            <a:noFill/>
          </a:ln>
        </p:spPr>
      </p:pic>
      <p:pic>
        <p:nvPicPr>
          <p:cNvPr id="88" name="Picture 8" descr="graf2"/>
          <p:cNvPicPr/>
          <p:nvPr/>
        </p:nvPicPr>
        <p:blipFill>
          <a:blip r:embed="rId15" cstate="print">
            <a:lum contrast="10000"/>
          </a:blip>
          <a:stretch/>
        </p:blipFill>
        <p:spPr>
          <a:xfrm>
            <a:off x="-144000" y="4896000"/>
            <a:ext cx="2999880" cy="1839960"/>
          </a:xfrm>
          <a:prstGeom prst="rect">
            <a:avLst/>
          </a:prstGeom>
          <a:ln w="0">
            <a:noFill/>
          </a:ln>
        </p:spPr>
      </p:pic>
      <p:sp>
        <p:nvSpPr>
          <p:cNvPr id="89" name="PlaceHolder 1"/>
          <p:cNvSpPr>
            <a:spLocks noGrp="1"/>
          </p:cNvSpPr>
          <p:nvPr>
            <p:ph type="body"/>
          </p:nvPr>
        </p:nvSpPr>
        <p:spPr>
          <a:xfrm>
            <a:off x="357120" y="1428840"/>
            <a:ext cx="8400600" cy="4788720"/>
          </a:xfrm>
          <a:prstGeom prst="rect">
            <a:avLst/>
          </a:prstGeom>
          <a:noFill/>
          <a:ln w="0">
            <a:noFill/>
          </a:ln>
        </p:spPr>
        <p:txBody>
          <a:bodyPr anchor="t">
            <a:noAutofit/>
          </a:bodyPr>
          <a:lstStyle/>
          <a:p>
            <a:pPr marL="343080" indent="-343080" algn="just">
              <a:lnSpc>
                <a:spcPct val="100000"/>
              </a:lnSpc>
              <a:spcBef>
                <a:spcPts val="479"/>
              </a:spcBef>
              <a:buClr>
                <a:srgbClr val="000000"/>
              </a:buClr>
              <a:buFont typeface="Arial"/>
              <a:buChar char="•"/>
            </a:pPr>
            <a:r>
              <a:rPr lang="ru-RU" sz="2400" b="0" strike="noStrike" spc="-1">
                <a:solidFill>
                  <a:srgbClr val="000000"/>
                </a:solidFill>
                <a:latin typeface="Arial"/>
              </a:rPr>
              <a:t>Образец текста</a:t>
            </a:r>
            <a:endParaRPr lang="es-ES" sz="2400" b="0" strike="noStrike" spc="-1">
              <a:solidFill>
                <a:srgbClr val="000000"/>
              </a:solidFill>
              <a:latin typeface="Calibri"/>
            </a:endParaRPr>
          </a:p>
          <a:p>
            <a:pPr marL="743040" lvl="1" indent="-285840" algn="just">
              <a:lnSpc>
                <a:spcPct val="100000"/>
              </a:lnSpc>
              <a:spcBef>
                <a:spcPts val="439"/>
              </a:spcBef>
              <a:buClr>
                <a:srgbClr val="000000"/>
              </a:buClr>
              <a:buFont typeface="Arial"/>
              <a:buChar char="–"/>
            </a:pPr>
            <a:r>
              <a:rPr lang="ru-RU" sz="2200" b="0" strike="noStrike" spc="-1">
                <a:solidFill>
                  <a:srgbClr val="000000"/>
                </a:solidFill>
                <a:latin typeface="Arial"/>
              </a:rPr>
              <a:t>Второй уровень</a:t>
            </a:r>
            <a:endParaRPr lang="es-ES" sz="2200" b="0" strike="noStrike" spc="-1">
              <a:solidFill>
                <a:srgbClr val="000000"/>
              </a:solidFill>
              <a:latin typeface="Calibri"/>
            </a:endParaRPr>
          </a:p>
          <a:p>
            <a:pPr marL="1143000" lvl="2" indent="-228600" algn="just">
              <a:lnSpc>
                <a:spcPct val="100000"/>
              </a:lnSpc>
              <a:spcBef>
                <a:spcPts val="400"/>
              </a:spcBef>
              <a:buClr>
                <a:srgbClr val="000000"/>
              </a:buClr>
              <a:buFont typeface="Arial"/>
              <a:buChar char="•"/>
            </a:pPr>
            <a:r>
              <a:rPr lang="ru-RU" sz="2000" b="0" strike="noStrike" spc="-1">
                <a:solidFill>
                  <a:srgbClr val="000000"/>
                </a:solidFill>
                <a:latin typeface="Arial"/>
              </a:rPr>
              <a:t>Третий уровень</a:t>
            </a:r>
            <a:endParaRPr lang="es-ES" sz="2000" b="0" strike="noStrike" spc="-1">
              <a:solidFill>
                <a:srgbClr val="000000"/>
              </a:solidFill>
              <a:latin typeface="Calibri"/>
            </a:endParaRPr>
          </a:p>
          <a:p>
            <a:pPr marL="1600200" lvl="3" indent="-228600" algn="just">
              <a:lnSpc>
                <a:spcPct val="100000"/>
              </a:lnSpc>
              <a:spcBef>
                <a:spcPts val="400"/>
              </a:spcBef>
              <a:buClr>
                <a:srgbClr val="000000"/>
              </a:buClr>
              <a:buFont typeface="Arial"/>
              <a:buChar char="–"/>
            </a:pPr>
            <a:r>
              <a:rPr lang="ru-RU" sz="2000" b="0" strike="noStrike" spc="-1">
                <a:solidFill>
                  <a:srgbClr val="000000"/>
                </a:solidFill>
                <a:latin typeface="Arial"/>
              </a:rPr>
              <a:t>Четвертый уровень</a:t>
            </a:r>
            <a:endParaRPr lang="es-ES" sz="2000" b="0" strike="noStrike" spc="-1">
              <a:solidFill>
                <a:srgbClr val="000000"/>
              </a:solidFill>
              <a:latin typeface="Calibri"/>
            </a:endParaRPr>
          </a:p>
          <a:p>
            <a:pPr marL="2057400" lvl="4" indent="-228600" algn="just">
              <a:lnSpc>
                <a:spcPct val="100000"/>
              </a:lnSpc>
              <a:spcBef>
                <a:spcPts val="400"/>
              </a:spcBef>
              <a:buClr>
                <a:srgbClr val="000000"/>
              </a:buClr>
              <a:buFont typeface="Arial"/>
              <a:buChar char="»"/>
            </a:pPr>
            <a:r>
              <a:rPr lang="ru-RU" sz="2000" b="0" strike="noStrike" spc="-1">
                <a:solidFill>
                  <a:srgbClr val="000000"/>
                </a:solidFill>
                <a:latin typeface="Arial"/>
              </a:rPr>
              <a:t>Пятый уровень</a:t>
            </a:r>
            <a:endParaRPr lang="es-ES" sz="2000" b="0" strike="noStrike" spc="-1">
              <a:solidFill>
                <a:srgbClr val="000000"/>
              </a:solidFill>
              <a:latin typeface="Calibri"/>
            </a:endParaRPr>
          </a:p>
        </p:txBody>
      </p:sp>
      <p:sp>
        <p:nvSpPr>
          <p:cNvPr id="90" name="PlaceHolder 2"/>
          <p:cNvSpPr>
            <a:spLocks noGrp="1"/>
          </p:cNvSpPr>
          <p:nvPr>
            <p:ph type="title"/>
          </p:nvPr>
        </p:nvSpPr>
        <p:spPr>
          <a:xfrm>
            <a:off x="357120" y="0"/>
            <a:ext cx="8357760" cy="713880"/>
          </a:xfrm>
          <a:prstGeom prst="rect">
            <a:avLst/>
          </a:prstGeom>
          <a:noFill/>
          <a:ln w="0">
            <a:noFill/>
          </a:ln>
        </p:spPr>
        <p:txBody>
          <a:bodyPr anchor="ctr">
            <a:noAutofit/>
          </a:bodyPr>
          <a:lstStyle/>
          <a:p>
            <a:pPr algn="ctr">
              <a:lnSpc>
                <a:spcPct val="100000"/>
              </a:lnSpc>
              <a:tabLst>
                <a:tab pos="2514600" algn="l"/>
              </a:tabLst>
            </a:pPr>
            <a:r>
              <a:rPr lang="ru-RU" sz="3000" b="1" strike="noStrike" spc="-1">
                <a:solidFill>
                  <a:srgbClr val="FFFFFF"/>
                </a:solidFill>
                <a:latin typeface="Arial Black"/>
              </a:rPr>
              <a:t>Образец заголовка</a:t>
            </a:r>
            <a:endParaRPr lang="es-ES" sz="3000" b="0" strike="noStrike" spc="-1">
              <a:solidFill>
                <a:srgbClr val="000000"/>
              </a:solidFill>
              <a:latin typeface="Calibri"/>
            </a:endParaRPr>
          </a:p>
        </p:txBody>
      </p:sp>
      <p:sp>
        <p:nvSpPr>
          <p:cNvPr id="91" name="PlaceHolder 3"/>
          <p:cNvSpPr>
            <a:spLocks noGrp="1"/>
          </p:cNvSpPr>
          <p:nvPr>
            <p:ph type="dt"/>
          </p:nvPr>
        </p:nvSpPr>
        <p:spPr>
          <a:xfrm>
            <a:off x="457200" y="6356520"/>
            <a:ext cx="2133360" cy="364680"/>
          </a:xfrm>
          <a:prstGeom prst="rect">
            <a:avLst/>
          </a:prstGeom>
          <a:noFill/>
          <a:ln w="0">
            <a:noFill/>
          </a:ln>
        </p:spPr>
        <p:txBody>
          <a:bodyPr anchor="ctr">
            <a:noAutofit/>
          </a:bodyPr>
          <a:lstStyle/>
          <a:p>
            <a:pPr>
              <a:lnSpc>
                <a:spcPct val="100000"/>
              </a:lnSpc>
            </a:pPr>
            <a:fld id="{7D429C42-C092-4F98-AE40-F4434E0E8EB2}" type="datetime">
              <a:rPr lang="ru-RU" sz="1200" b="0" strike="noStrike" spc="-1">
                <a:solidFill>
                  <a:srgbClr val="8B8B8B"/>
                </a:solidFill>
                <a:latin typeface="Calibri"/>
              </a:rPr>
              <a:pPr>
                <a:lnSpc>
                  <a:spcPct val="100000"/>
                </a:lnSpc>
              </a:pPr>
              <a:t>10.02.2023</a:t>
            </a:fld>
            <a:endParaRPr lang="ru-RU" sz="1200" b="0" strike="noStrike" spc="-1">
              <a:latin typeface="Times New Roman"/>
            </a:endParaRPr>
          </a:p>
        </p:txBody>
      </p:sp>
      <p:sp>
        <p:nvSpPr>
          <p:cNvPr id="92" name="PlaceHolder 4"/>
          <p:cNvSpPr>
            <a:spLocks noGrp="1"/>
          </p:cNvSpPr>
          <p:nvPr>
            <p:ph type="ftr"/>
          </p:nvPr>
        </p:nvSpPr>
        <p:spPr>
          <a:xfrm>
            <a:off x="3124080" y="6356520"/>
            <a:ext cx="2895120" cy="364680"/>
          </a:xfrm>
          <a:prstGeom prst="rect">
            <a:avLst/>
          </a:prstGeom>
          <a:noFill/>
          <a:ln w="0">
            <a:noFill/>
          </a:ln>
        </p:spPr>
        <p:txBody>
          <a:bodyPr anchor="ctr">
            <a:noAutofit/>
          </a:bodyPr>
          <a:lstStyle/>
          <a:p>
            <a:endParaRPr lang="ru-RU" sz="2400" b="0" strike="noStrike" spc="-1">
              <a:latin typeface="Times New Roman"/>
            </a:endParaRPr>
          </a:p>
        </p:txBody>
      </p:sp>
      <p:sp>
        <p:nvSpPr>
          <p:cNvPr id="93" name="PlaceHolder 5"/>
          <p:cNvSpPr>
            <a:spLocks noGrp="1"/>
          </p:cNvSpPr>
          <p:nvPr>
            <p:ph type="sldNum"/>
          </p:nvPr>
        </p:nvSpPr>
        <p:spPr>
          <a:xfrm>
            <a:off x="6553080" y="6356520"/>
            <a:ext cx="2133360" cy="364680"/>
          </a:xfrm>
          <a:prstGeom prst="rect">
            <a:avLst/>
          </a:prstGeom>
          <a:noFill/>
          <a:ln w="0">
            <a:noFill/>
          </a:ln>
        </p:spPr>
        <p:txBody>
          <a:bodyPr anchor="ctr">
            <a:noAutofit/>
          </a:bodyPr>
          <a:lstStyle/>
          <a:p>
            <a:pPr algn="r">
              <a:lnSpc>
                <a:spcPct val="100000"/>
              </a:lnSpc>
            </a:pPr>
            <a:fld id="{16700855-44E0-425C-A9AA-A558950AA2FF}" type="slidenum">
              <a:rPr lang="ru-RU" sz="1200" b="0" strike="noStrike" spc="-1">
                <a:solidFill>
                  <a:srgbClr val="8B8B8B"/>
                </a:solidFill>
                <a:latin typeface="Calibri"/>
              </a:rPr>
              <a:pPr algn="r">
                <a:lnSpc>
                  <a:spcPct val="100000"/>
                </a:lnSpc>
              </a:pPr>
              <a:t>‹#›</a:t>
            </a:fld>
            <a:endParaRPr lang="ru-RU" sz="1200" b="0" strike="noStrike" spc="-1">
              <a:latin typeface="Times New Roman"/>
            </a:endParaRPr>
          </a:p>
        </p:txBody>
      </p:sp>
      <p:pic>
        <p:nvPicPr>
          <p:cNvPr id="94" name="Picture 7" descr="graf1"/>
          <p:cNvPicPr/>
          <p:nvPr/>
        </p:nvPicPr>
        <p:blipFill>
          <a:blip r:embed="rId16" cstate="print"/>
          <a:srcRect r="49202"/>
          <a:stretch/>
        </p:blipFill>
        <p:spPr>
          <a:xfrm flipH="1">
            <a:off x="8501400" y="0"/>
            <a:ext cx="642600" cy="1285560"/>
          </a:xfrm>
          <a:prstGeom prst="rect">
            <a:avLst/>
          </a:prstGeom>
          <a:ln w="0">
            <a:noFill/>
          </a:ln>
        </p:spPr>
      </p:pic>
      <p:sp>
        <p:nvSpPr>
          <p:cNvPr id="95" name="Picture 2"/>
          <p:cNvSpPr/>
          <p:nvPr/>
        </p:nvSpPr>
        <p:spPr>
          <a:xfrm>
            <a:off x="5786280" y="-357120"/>
            <a:ext cx="2588760" cy="2071440"/>
          </a:xfrm>
          <a:prstGeom prst="ellipse">
            <a:avLst/>
          </a:prstGeom>
          <a:blipFill rotWithShape="0">
            <a:blip r:embed="rId17" cstate="print"/>
            <a:srcRect/>
            <a:stretch/>
          </a:blipFill>
          <a:ln w="0">
            <a:noFill/>
          </a:ln>
          <a:effectLst>
            <a:softEdge rad="635040"/>
          </a:effectLst>
        </p:spPr>
        <p:style>
          <a:lnRef idx="0">
            <a:scrgbClr r="0" g="0" b="0"/>
          </a:lnRef>
          <a:fillRef idx="0">
            <a:scrgbClr r="0" g="0" b="0"/>
          </a:fillRef>
          <a:effectRef idx="0">
            <a:scrgbClr r="0" g="0" b="0"/>
          </a:effectRef>
          <a:fontRef idx="minor"/>
        </p:style>
      </p:sp>
      <p:sp>
        <p:nvSpPr>
          <p:cNvPr id="96" name="Line 10"/>
          <p:cNvSpPr/>
          <p:nvPr/>
        </p:nvSpPr>
        <p:spPr>
          <a:xfrm>
            <a:off x="2592000" y="6643440"/>
            <a:ext cx="6516000" cy="360"/>
          </a:xfrm>
          <a:prstGeom prst="line">
            <a:avLst/>
          </a:prstGeom>
          <a:ln w="3175">
            <a:solidFill>
              <a:srgbClr val="DA7311"/>
            </a:solidFill>
            <a:round/>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3" name="Picture 46" descr="ARTE_pr_PPt_Punt"/>
          <p:cNvPicPr/>
          <p:nvPr/>
        </p:nvPicPr>
        <p:blipFill>
          <a:blip r:embed="rId14" cstate="print"/>
          <a:srcRect t="20748"/>
          <a:stretch/>
        </p:blipFill>
        <p:spPr>
          <a:xfrm>
            <a:off x="0" y="0"/>
            <a:ext cx="9143640" cy="1499760"/>
          </a:xfrm>
          <a:prstGeom prst="rect">
            <a:avLst/>
          </a:prstGeom>
          <a:ln w="9525">
            <a:noFill/>
          </a:ln>
        </p:spPr>
      </p:pic>
      <p:sp>
        <p:nvSpPr>
          <p:cNvPr id="134" name="PlaceHolder 1"/>
          <p:cNvSpPr>
            <a:spLocks noGrp="1"/>
          </p:cNvSpPr>
          <p:nvPr>
            <p:ph type="title"/>
          </p:nvPr>
        </p:nvSpPr>
        <p:spPr>
          <a:xfrm>
            <a:off x="457200" y="274680"/>
            <a:ext cx="8229240" cy="1142640"/>
          </a:xfrm>
          <a:prstGeom prst="rect">
            <a:avLst/>
          </a:prstGeom>
          <a:noFill/>
          <a:ln w="0">
            <a:noFill/>
          </a:ln>
        </p:spPr>
        <p:txBody>
          <a:bodyPr anchor="ctr">
            <a:noAutofit/>
          </a:bodyPr>
          <a:lstStyle/>
          <a:p>
            <a:pPr algn="ctr">
              <a:lnSpc>
                <a:spcPct val="100000"/>
              </a:lnSpc>
            </a:pPr>
            <a:r>
              <a:rPr lang="ru-RU" sz="4400" b="0" strike="noStrike" spc="-1">
                <a:solidFill>
                  <a:srgbClr val="000000"/>
                </a:solidFill>
                <a:latin typeface="Calibri"/>
              </a:rPr>
              <a:t>Образец заголовка</a:t>
            </a:r>
            <a:endParaRPr lang="es-ES" sz="4400" b="0" strike="noStrike" spc="-1">
              <a:solidFill>
                <a:srgbClr val="000000"/>
              </a:solidFill>
              <a:latin typeface="Calibri"/>
            </a:endParaRPr>
          </a:p>
        </p:txBody>
      </p:sp>
      <p:sp>
        <p:nvSpPr>
          <p:cNvPr id="135" name="PlaceHolder 2"/>
          <p:cNvSpPr>
            <a:spLocks noGrp="1"/>
          </p:cNvSpPr>
          <p:nvPr>
            <p:ph type="dt"/>
          </p:nvPr>
        </p:nvSpPr>
        <p:spPr>
          <a:xfrm>
            <a:off x="457200" y="6356520"/>
            <a:ext cx="2133360" cy="364680"/>
          </a:xfrm>
          <a:prstGeom prst="rect">
            <a:avLst/>
          </a:prstGeom>
          <a:noFill/>
          <a:ln w="0">
            <a:noFill/>
          </a:ln>
        </p:spPr>
        <p:txBody>
          <a:bodyPr anchor="ctr">
            <a:noAutofit/>
          </a:bodyPr>
          <a:lstStyle/>
          <a:p>
            <a:pPr>
              <a:lnSpc>
                <a:spcPct val="100000"/>
              </a:lnSpc>
            </a:pPr>
            <a:fld id="{84D47EC0-1EF9-4B3C-A80C-2DA5BCFE6CA5}" type="datetime">
              <a:rPr lang="ru-RU" sz="1200" b="0" strike="noStrike" spc="-1">
                <a:solidFill>
                  <a:srgbClr val="8B8B8B"/>
                </a:solidFill>
                <a:latin typeface="Calibri"/>
              </a:rPr>
              <a:pPr>
                <a:lnSpc>
                  <a:spcPct val="100000"/>
                </a:lnSpc>
              </a:pPr>
              <a:t>10.02.2023</a:t>
            </a:fld>
            <a:endParaRPr lang="ru-RU" sz="1200" b="0" strike="noStrike" spc="-1">
              <a:latin typeface="Times New Roman"/>
            </a:endParaRPr>
          </a:p>
        </p:txBody>
      </p:sp>
      <p:sp>
        <p:nvSpPr>
          <p:cNvPr id="136" name="PlaceHolder 3"/>
          <p:cNvSpPr>
            <a:spLocks noGrp="1"/>
          </p:cNvSpPr>
          <p:nvPr>
            <p:ph type="ftr"/>
          </p:nvPr>
        </p:nvSpPr>
        <p:spPr>
          <a:xfrm>
            <a:off x="3124080" y="6356520"/>
            <a:ext cx="2895120" cy="364680"/>
          </a:xfrm>
          <a:prstGeom prst="rect">
            <a:avLst/>
          </a:prstGeom>
          <a:noFill/>
          <a:ln w="0">
            <a:noFill/>
          </a:ln>
        </p:spPr>
        <p:txBody>
          <a:bodyPr anchor="ctr">
            <a:noAutofit/>
          </a:bodyPr>
          <a:lstStyle/>
          <a:p>
            <a:endParaRPr lang="ru-RU" sz="2400" b="0" strike="noStrike" spc="-1">
              <a:latin typeface="Times New Roman"/>
            </a:endParaRPr>
          </a:p>
        </p:txBody>
      </p:sp>
      <p:sp>
        <p:nvSpPr>
          <p:cNvPr id="137" name="PlaceHolder 4"/>
          <p:cNvSpPr>
            <a:spLocks noGrp="1"/>
          </p:cNvSpPr>
          <p:nvPr>
            <p:ph type="sldNum"/>
          </p:nvPr>
        </p:nvSpPr>
        <p:spPr>
          <a:xfrm>
            <a:off x="6553080" y="6356520"/>
            <a:ext cx="2133360" cy="364680"/>
          </a:xfrm>
          <a:prstGeom prst="rect">
            <a:avLst/>
          </a:prstGeom>
          <a:noFill/>
          <a:ln w="0">
            <a:noFill/>
          </a:ln>
        </p:spPr>
        <p:txBody>
          <a:bodyPr anchor="ctr">
            <a:noAutofit/>
          </a:bodyPr>
          <a:lstStyle/>
          <a:p>
            <a:pPr algn="r">
              <a:lnSpc>
                <a:spcPct val="100000"/>
              </a:lnSpc>
            </a:pPr>
            <a:fld id="{4B1AB02E-D873-4EB0-8ED8-1CF6418A54AC}" type="slidenum">
              <a:rPr lang="ru-RU" sz="1200" b="0" strike="noStrike" spc="-1">
                <a:solidFill>
                  <a:srgbClr val="8B8B8B"/>
                </a:solidFill>
                <a:latin typeface="Calibri"/>
              </a:rPr>
              <a:pPr algn="r">
                <a:lnSpc>
                  <a:spcPct val="100000"/>
                </a:lnSpc>
              </a:pPr>
              <a:t>‹#›</a:t>
            </a:fld>
            <a:endParaRPr lang="ru-RU" sz="1200" b="0" strike="noStrike" spc="-1">
              <a:latin typeface="Times New Roman"/>
            </a:endParaRPr>
          </a:p>
        </p:txBody>
      </p:sp>
      <p:sp>
        <p:nvSpPr>
          <p:cNvPr id="138"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s-ES" sz="3200" b="0" strike="noStrike" spc="-1">
                <a:solidFill>
                  <a:srgbClr val="000000"/>
                </a:solidFill>
                <a:latin typeface="Calibri"/>
              </a:rPr>
              <a:t>Для правки структуры щёлкните мышью</a:t>
            </a:r>
          </a:p>
          <a:p>
            <a:pPr marL="864000" lvl="1" indent="-324000">
              <a:spcBef>
                <a:spcPts val="1134"/>
              </a:spcBef>
              <a:buClr>
                <a:srgbClr val="000000"/>
              </a:buClr>
              <a:buSzPct val="75000"/>
              <a:buFont typeface="Symbol" charset="2"/>
              <a:buChar char=""/>
            </a:pPr>
            <a:r>
              <a:rPr lang="es-ES" sz="2400" b="0" strike="noStrike" spc="-1">
                <a:solidFill>
                  <a:srgbClr val="000000"/>
                </a:solidFill>
                <a:latin typeface="Calibri"/>
              </a:rPr>
              <a:t>Второй уровень структуры</a:t>
            </a:r>
          </a:p>
          <a:p>
            <a:pPr marL="1296000" lvl="2" indent="-288000">
              <a:spcBef>
                <a:spcPts val="850"/>
              </a:spcBef>
              <a:buClr>
                <a:srgbClr val="000000"/>
              </a:buClr>
              <a:buSzPct val="45000"/>
              <a:buFont typeface="Wingdings" charset="2"/>
              <a:buChar char=""/>
            </a:pPr>
            <a:r>
              <a:rPr lang="es-ES" sz="2000" b="0" strike="noStrike" spc="-1">
                <a:solidFill>
                  <a:srgbClr val="000000"/>
                </a:solidFill>
                <a:latin typeface="Calibri"/>
              </a:rPr>
              <a:t>Третий уровень структуры</a:t>
            </a:r>
          </a:p>
          <a:p>
            <a:pPr marL="1728000" lvl="3" indent="-216000">
              <a:spcBef>
                <a:spcPts val="567"/>
              </a:spcBef>
              <a:buClr>
                <a:srgbClr val="000000"/>
              </a:buClr>
              <a:buSzPct val="75000"/>
              <a:buFont typeface="Symbol" charset="2"/>
              <a:buChar char=""/>
            </a:pPr>
            <a:r>
              <a:rPr lang="es-ES" sz="2000" b="0" strike="noStrike" spc="-1">
                <a:solidFill>
                  <a:srgbClr val="000000"/>
                </a:solidFill>
                <a:latin typeface="Calibri"/>
              </a:rPr>
              <a:t>Четвёртый уровень структуры</a:t>
            </a:r>
          </a:p>
          <a:p>
            <a:pPr marL="2160000" lvl="4" indent="-216000">
              <a:spcBef>
                <a:spcPts val="283"/>
              </a:spcBef>
              <a:buClr>
                <a:srgbClr val="000000"/>
              </a:buClr>
              <a:buSzPct val="45000"/>
              <a:buFont typeface="Wingdings" charset="2"/>
              <a:buChar char=""/>
            </a:pPr>
            <a:r>
              <a:rPr lang="es-ES" sz="2000" b="0" strike="noStrike" spc="-1">
                <a:solidFill>
                  <a:srgbClr val="000000"/>
                </a:solidFill>
                <a:latin typeface="Calibri"/>
              </a:rPr>
              <a:t>Пятый уровень структуры</a:t>
            </a:r>
          </a:p>
          <a:p>
            <a:pPr marL="2592000" lvl="5" indent="-216000">
              <a:spcBef>
                <a:spcPts val="283"/>
              </a:spcBef>
              <a:buClr>
                <a:srgbClr val="000000"/>
              </a:buClr>
              <a:buSzPct val="45000"/>
              <a:buFont typeface="Wingdings" charset="2"/>
              <a:buChar char=""/>
            </a:pPr>
            <a:r>
              <a:rPr lang="es-ES" sz="2000" b="0" strike="noStrike" spc="-1">
                <a:solidFill>
                  <a:srgbClr val="000000"/>
                </a:solidFill>
                <a:latin typeface="Calibri"/>
              </a:rPr>
              <a:t>Шестой уровень структуры</a:t>
            </a:r>
          </a:p>
          <a:p>
            <a:pPr marL="3024000" lvl="6" indent="-216000">
              <a:spcBef>
                <a:spcPts val="283"/>
              </a:spcBef>
              <a:buClr>
                <a:srgbClr val="000000"/>
              </a:buClr>
              <a:buSzPct val="45000"/>
              <a:buFont typeface="Wingdings" charset="2"/>
              <a:buChar char=""/>
            </a:pPr>
            <a:r>
              <a:rPr lang="es-ES" sz="2000" b="0" strike="noStrike" spc="-1">
                <a:solidFill>
                  <a:srgbClr val="000000"/>
                </a:solidFill>
                <a:latin typeface="Calibri"/>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3" Type="http://schemas.openxmlformats.org/officeDocument/2006/relationships/hyperlink" Target="https://vneyvinsk.midural.ru/article/show/id/10025" TargetMode="External"/><Relationship Id="rId2" Type="http://schemas.openxmlformats.org/officeDocument/2006/relationships/image" Target="../media/image4.jpeg"/><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755640" y="4005000"/>
            <a:ext cx="4993920" cy="359640"/>
          </a:xfrm>
          <a:prstGeom prst="rect">
            <a:avLst/>
          </a:prstGeom>
          <a:noFill/>
          <a:ln w="0">
            <a:noFill/>
          </a:ln>
        </p:spPr>
        <p:txBody>
          <a:bodyPr anchor="ctr">
            <a:normAutofit fontScale="90000"/>
          </a:bodyPr>
          <a:lstStyle/>
          <a:p>
            <a:pPr algn="ctr">
              <a:lnSpc>
                <a:spcPct val="100000"/>
              </a:lnSpc>
            </a:pPr>
            <a:r>
              <a:t/>
            </a:r>
            <a:br/>
            <a:endParaRPr lang="es-ES" sz="1800" b="0" strike="noStrike" spc="-1">
              <a:solidFill>
                <a:srgbClr val="000000"/>
              </a:solidFill>
              <a:latin typeface="Calibri"/>
            </a:endParaRPr>
          </a:p>
        </p:txBody>
      </p:sp>
      <p:sp>
        <p:nvSpPr>
          <p:cNvPr id="176" name="PlaceHolder 2"/>
          <p:cNvSpPr>
            <a:spLocks noGrp="1"/>
          </p:cNvSpPr>
          <p:nvPr>
            <p:ph type="subTitle"/>
          </p:nvPr>
        </p:nvSpPr>
        <p:spPr>
          <a:xfrm>
            <a:off x="323640" y="3573000"/>
            <a:ext cx="7416360" cy="2808000"/>
          </a:xfrm>
          <a:prstGeom prst="rect">
            <a:avLst/>
          </a:prstGeom>
          <a:noFill/>
          <a:ln w="0">
            <a:noFill/>
          </a:ln>
        </p:spPr>
        <p:txBody>
          <a:bodyPr anchor="t">
            <a:normAutofit fontScale="80500" lnSpcReduction="10000"/>
          </a:bodyPr>
          <a:lstStyle/>
          <a:p>
            <a:pPr algn="ctr">
              <a:lnSpc>
                <a:spcPct val="100000"/>
              </a:lnSpc>
              <a:spcBef>
                <a:spcPts val="641"/>
              </a:spcBef>
              <a:tabLst>
                <a:tab pos="0" algn="l"/>
              </a:tabLst>
            </a:pPr>
            <a:r>
              <a:rPr lang="ru-RU" sz="3200" b="0" strike="noStrike" spc="-1">
                <a:solidFill>
                  <a:srgbClr val="000000"/>
                </a:solidFill>
                <a:latin typeface="Calibri"/>
              </a:rPr>
              <a:t>ОТЧЕТ</a:t>
            </a:r>
            <a:endParaRPr lang="ru-RU" sz="3200" b="0" strike="noStrike" spc="-1">
              <a:latin typeface="Arial"/>
            </a:endParaRPr>
          </a:p>
          <a:p>
            <a:pPr algn="ctr">
              <a:lnSpc>
                <a:spcPct val="100000"/>
              </a:lnSpc>
              <a:spcBef>
                <a:spcPts val="641"/>
              </a:spcBef>
              <a:tabLst>
                <a:tab pos="0" algn="l"/>
              </a:tabLst>
            </a:pPr>
            <a:r>
              <a:rPr lang="ru-RU" sz="3200" b="0" strike="noStrike" spc="-1">
                <a:solidFill>
                  <a:srgbClr val="000000"/>
                </a:solidFill>
                <a:latin typeface="Calibri"/>
              </a:rPr>
              <a:t>о выполнении плана мероприятий по противодействию коррупции в городском округе Верх-Нейвинский </a:t>
            </a:r>
            <a:endParaRPr lang="ru-RU" sz="3200" b="0" strike="noStrike" spc="-1">
              <a:latin typeface="Arial"/>
            </a:endParaRPr>
          </a:p>
          <a:p>
            <a:pPr algn="ctr">
              <a:lnSpc>
                <a:spcPct val="100000"/>
              </a:lnSpc>
              <a:spcBef>
                <a:spcPts val="641"/>
              </a:spcBef>
              <a:tabLst>
                <a:tab pos="0" algn="l"/>
              </a:tabLst>
            </a:pPr>
            <a:r>
              <a:rPr lang="ru-RU" sz="3200" b="0" strike="noStrike" spc="-1">
                <a:solidFill>
                  <a:srgbClr val="000000"/>
                </a:solidFill>
                <a:latin typeface="Calibri"/>
              </a:rPr>
              <a:t>на</a:t>
            </a:r>
            <a:r>
              <a:rPr lang="ru-RU" sz="3200" b="0" strike="noStrike" spc="-1">
                <a:solidFill>
                  <a:srgbClr val="8B8B8B"/>
                </a:solidFill>
                <a:latin typeface="Calibri"/>
              </a:rPr>
              <a:t> </a:t>
            </a:r>
            <a:r>
              <a:rPr lang="ru-RU" sz="3200" b="0" strike="noStrike" spc="-1">
                <a:solidFill>
                  <a:srgbClr val="000000"/>
                </a:solidFill>
                <a:latin typeface="Calibri"/>
              </a:rPr>
              <a:t>2021-2024 годы </a:t>
            </a:r>
            <a:endParaRPr lang="ru-RU" sz="3200" b="0" strike="noStrike" spc="-1">
              <a:latin typeface="Arial"/>
            </a:endParaRPr>
          </a:p>
          <a:p>
            <a:pPr algn="ctr">
              <a:lnSpc>
                <a:spcPct val="100000"/>
              </a:lnSpc>
              <a:spcBef>
                <a:spcPts val="641"/>
              </a:spcBef>
              <a:tabLst>
                <a:tab pos="0" algn="l"/>
              </a:tabLst>
            </a:pPr>
            <a:endParaRPr lang="ru-RU" sz="3200" b="0" strike="noStrike" spc="-1">
              <a:latin typeface="Arial"/>
            </a:endParaRPr>
          </a:p>
          <a:p>
            <a:pPr algn="ctr">
              <a:lnSpc>
                <a:spcPct val="100000"/>
              </a:lnSpc>
              <a:spcBef>
                <a:spcPts val="641"/>
              </a:spcBef>
              <a:tabLst>
                <a:tab pos="0" algn="l"/>
              </a:tabLst>
            </a:pPr>
            <a:r>
              <a:rPr lang="ru-RU" sz="3200" b="0" strike="noStrike" spc="-1">
                <a:solidFill>
                  <a:srgbClr val="000000"/>
                </a:solidFill>
                <a:latin typeface="Calibri"/>
              </a:rPr>
              <a:t>за 2022 год</a:t>
            </a:r>
            <a:endParaRPr lang="ru-RU" sz="3200" b="0" strike="noStrike" spc="-1">
              <a:latin typeface="Arial"/>
            </a:endParaRPr>
          </a:p>
        </p:txBody>
      </p:sp>
      <p:sp>
        <p:nvSpPr>
          <p:cNvPr id="177" name="Picture 2"/>
          <p:cNvSpPr/>
          <p:nvPr/>
        </p:nvSpPr>
        <p:spPr>
          <a:xfrm>
            <a:off x="5940000" y="692640"/>
            <a:ext cx="2520000" cy="2007360"/>
          </a:xfrm>
          <a:prstGeom prst="ellipse">
            <a:avLst/>
          </a:prstGeom>
          <a:blipFill rotWithShape="0">
            <a:blip r:embed="rId2" cstate="print"/>
            <a:srcRect/>
            <a:stretch/>
          </a:blipFill>
          <a:ln>
            <a:solidFill>
              <a:srgbClr val="F79646"/>
            </a:solidFill>
            <a:round/>
          </a:ln>
        </p:spPr>
        <p:style>
          <a:lnRef idx="2">
            <a:schemeClr val="accent6"/>
          </a:lnRef>
          <a:fillRef idx="1">
            <a:schemeClr val="lt1"/>
          </a:fillRef>
          <a:effectRef idx="0">
            <a:schemeClr val="accent6"/>
          </a:effectRef>
          <a:fontRef idx="minor"/>
        </p:style>
      </p:sp>
      <p:sp>
        <p:nvSpPr>
          <p:cNvPr id="178" name="Прямоугольник 3"/>
          <p:cNvSpPr/>
          <p:nvPr/>
        </p:nvSpPr>
        <p:spPr>
          <a:xfrm>
            <a:off x="323640" y="476640"/>
            <a:ext cx="6192360" cy="1431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ru-RU" sz="4400" b="1" strike="noStrike" spc="-1">
                <a:solidFill>
                  <a:srgbClr val="FFFFFF"/>
                </a:solidFill>
                <a:latin typeface="Arial"/>
              </a:rPr>
              <a:t>Городской округ</a:t>
            </a:r>
            <a:endParaRPr lang="ru-RU" sz="4400" b="0" strike="noStrike" spc="-1">
              <a:latin typeface="Arial"/>
            </a:endParaRPr>
          </a:p>
          <a:p>
            <a:pPr>
              <a:lnSpc>
                <a:spcPct val="100000"/>
              </a:lnSpc>
            </a:pPr>
            <a:r>
              <a:rPr lang="ru-RU" sz="4400" b="1" strike="noStrike" spc="-1">
                <a:solidFill>
                  <a:srgbClr val="FFFFFF"/>
                </a:solidFill>
                <a:latin typeface="Arial"/>
              </a:rPr>
              <a:t>Верх-Нейвинский</a:t>
            </a:r>
            <a:endParaRPr lang="ru-RU" sz="4400" b="0" strike="noStrike" spc="-1">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34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0"/>
            <a:ext cx="8229240" cy="836712"/>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4" name="Таблица 3"/>
          <p:cNvGraphicFramePr>
            <a:graphicFrameLocks noGrp="1"/>
          </p:cNvGraphicFramePr>
          <p:nvPr/>
        </p:nvGraphicFramePr>
        <p:xfrm>
          <a:off x="179510" y="764704"/>
          <a:ext cx="8712971" cy="5313688"/>
        </p:xfrm>
        <a:graphic>
          <a:graphicData uri="http://schemas.openxmlformats.org/drawingml/2006/table">
            <a:tbl>
              <a:tblPr/>
              <a:tblGrid>
                <a:gridCol w="400694"/>
                <a:gridCol w="461166"/>
                <a:gridCol w="2162842"/>
                <a:gridCol w="1522523"/>
                <a:gridCol w="2483284"/>
                <a:gridCol w="1682462"/>
              </a:tblGrid>
              <a:tr h="1523473">
                <a:tc>
                  <a:txBody>
                    <a:bodyPr/>
                    <a:lstStyle/>
                    <a:p>
                      <a:pPr algn="ctr">
                        <a:spcAft>
                          <a:spcPts val="0"/>
                        </a:spcAft>
                      </a:pPr>
                      <a:r>
                        <a:rPr lang="ru-RU" sz="1000" dirty="0">
                          <a:latin typeface="Liberation Serif" pitchFamily="18" charset="0"/>
                          <a:ea typeface="Liberation Serif" pitchFamily="18" charset="0"/>
                          <a:cs typeface="Liberation Serif" pitchFamily="18" charset="0"/>
                        </a:rPr>
                        <a:t>13</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13</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dirty="0">
                          <a:latin typeface="Liberation Serif" pitchFamily="18" charset="0"/>
                          <a:ea typeface="Liberation Serif" pitchFamily="18" charset="0"/>
                          <a:cs typeface="Liberation Serif" pitchFamily="18" charset="0"/>
                        </a:rPr>
                        <a:t>Проводить социологическое исследование на основе методики, утвержденной Правительством Российской Федерации, в целях оценки уровня «бытовой» коррупции в городском округе Верх-Нейвинский.</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Ежегодно течение </a:t>
                      </a:r>
                    </a:p>
                    <a:p>
                      <a:pPr algn="ctr">
                        <a:spcAft>
                          <a:spcPts val="0"/>
                        </a:spcAft>
                      </a:pPr>
                      <a:r>
                        <a:rPr lang="ru-RU" sz="1000" dirty="0">
                          <a:latin typeface="Liberation Serif" pitchFamily="18" charset="0"/>
                          <a:ea typeface="Liberation Serif" pitchFamily="18" charset="0"/>
                          <a:cs typeface="Liberation Serif" pitchFamily="18" charset="0"/>
                        </a:rPr>
                        <a:t>2021-2024 гг.</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Провести социологическое исследование в первом полугодии 2023г.</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spcAft>
                          <a:spcPts val="0"/>
                        </a:spcAft>
                      </a:pPr>
                      <a:endParaRPr lang="ru-RU" sz="1000">
                        <a:latin typeface="Liberation Serif" pitchFamily="18" charset="0"/>
                        <a:ea typeface="Liberation Serif" pitchFamily="18" charset="0"/>
                        <a:cs typeface="Liberation Serif" pitchFamily="18" charset="0"/>
                      </a:endParaRP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4879">
                <a:tc>
                  <a:txBody>
                    <a:bodyPr/>
                    <a:lstStyle/>
                    <a:p>
                      <a:pPr algn="ctr">
                        <a:spcAft>
                          <a:spcPts val="0"/>
                        </a:spcAft>
                      </a:pPr>
                      <a:r>
                        <a:rPr lang="ru-RU" sz="1000">
                          <a:latin typeface="Liberation Serif" pitchFamily="18" charset="0"/>
                          <a:ea typeface="Liberation Serif" pitchFamily="18" charset="0"/>
                          <a:cs typeface="Liberation Serif" pitchFamily="18" charset="0"/>
                        </a:rPr>
                        <a:t>14</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14</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a:latin typeface="Liberation Serif" pitchFamily="18" charset="0"/>
                          <a:ea typeface="Liberation Serif" pitchFamily="18" charset="0"/>
                          <a:cs typeface="Liberation Serif" pitchFamily="18" charset="0"/>
                        </a:rPr>
                        <a:t>Рассматривать отчет о выполнении Плана мероприятий по противодействию коррупции в городском округе Верх-Нейвинский на 2021-2024 годы на заседаниях Комиссии по координации работы по противодействию коррупции в городском округе Верх-Нейвинский</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Ежеквартально, </a:t>
                      </a:r>
                    </a:p>
                    <a:p>
                      <a:pPr algn="ctr">
                        <a:spcAft>
                          <a:spcPts val="0"/>
                        </a:spcAft>
                      </a:pPr>
                      <a:r>
                        <a:rPr lang="ru-RU" sz="1000">
                          <a:latin typeface="Liberation Serif" pitchFamily="18" charset="0"/>
                          <a:ea typeface="Liberation Serif" pitchFamily="18" charset="0"/>
                          <a:cs typeface="Liberation Serif" pitchFamily="18" charset="0"/>
                        </a:rPr>
                        <a:t>в соответствии </a:t>
                      </a:r>
                    </a:p>
                    <a:p>
                      <a:pPr algn="ctr">
                        <a:spcAft>
                          <a:spcPts val="0"/>
                        </a:spcAft>
                      </a:pPr>
                      <a:r>
                        <a:rPr lang="ru-RU" sz="1000">
                          <a:latin typeface="Liberation Serif" pitchFamily="18" charset="0"/>
                          <a:ea typeface="Liberation Serif" pitchFamily="18" charset="0"/>
                          <a:cs typeface="Liberation Serif" pitchFamily="18" charset="0"/>
                        </a:rPr>
                        <a:t>с планом проведения заседаний в течение 2021-2024 гг.</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Отчет выполнения Плана мероприятий по противодействию коррупции в городском округе Верх-Нейвинский на 2021-2024 годы размаривается ежеквартально на заседании комиссии по координации работы по противодействию коррупции. </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5336">
                <a:tc>
                  <a:txBody>
                    <a:bodyPr/>
                    <a:lstStyle/>
                    <a:p>
                      <a:pPr algn="ctr">
                        <a:spcAft>
                          <a:spcPts val="0"/>
                        </a:spcAft>
                      </a:pPr>
                      <a:r>
                        <a:rPr lang="ru-RU" sz="1000">
                          <a:latin typeface="Liberation Serif" pitchFamily="18" charset="0"/>
                          <a:ea typeface="Liberation Serif" pitchFamily="18" charset="0"/>
                          <a:cs typeface="Liberation Serif" pitchFamily="18" charset="0"/>
                        </a:rPr>
                        <a:t>15</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15</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a:latin typeface="Liberation Serif" pitchFamily="18" charset="0"/>
                          <a:ea typeface="Liberation Serif" pitchFamily="18" charset="0"/>
                          <a:cs typeface="Liberation Serif" pitchFamily="18" charset="0"/>
                        </a:rPr>
                        <a:t>Предоставлять в Департамент противодействия коррупции и контроля Свердловской области отчет о результатах выполнения Плана мероприятий по противодействию коррупции в городском округе Верх-Нейвинский на 2021–2024 годы</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В течение 2021-2024 гг. в соответствии с графиком предоставления отчетов</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270510" algn="just">
                        <a:spcAft>
                          <a:spcPts val="0"/>
                        </a:spcAft>
                      </a:pPr>
                      <a:r>
                        <a:rPr lang="ru-RU" sz="1000">
                          <a:latin typeface="Liberation Serif" pitchFamily="18" charset="0"/>
                          <a:ea typeface="Liberation Serif" pitchFamily="18" charset="0"/>
                          <a:cs typeface="Liberation Serif" pitchFamily="18" charset="0"/>
                        </a:rPr>
                        <a:t>Отчет о результатах выполнения Плана мероприятий по противодействию коррупции в городском округе Верх-Нейвинский направлен в Департамент противодействия коррупции и контроля Свердловской области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0"/>
            <a:ext cx="8229240" cy="836712"/>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5" name="Таблица 4"/>
          <p:cNvGraphicFramePr>
            <a:graphicFrameLocks noGrp="1"/>
          </p:cNvGraphicFramePr>
          <p:nvPr/>
        </p:nvGraphicFramePr>
        <p:xfrm>
          <a:off x="179513" y="692696"/>
          <a:ext cx="8784974" cy="5688632"/>
        </p:xfrm>
        <a:graphic>
          <a:graphicData uri="http://schemas.openxmlformats.org/drawingml/2006/table">
            <a:tbl>
              <a:tblPr/>
              <a:tblGrid>
                <a:gridCol w="404004"/>
                <a:gridCol w="464977"/>
                <a:gridCol w="3379490"/>
                <a:gridCol w="1296144"/>
                <a:gridCol w="1800200"/>
                <a:gridCol w="1440159"/>
              </a:tblGrid>
              <a:tr h="3291039">
                <a:tc>
                  <a:txBody>
                    <a:bodyPr/>
                    <a:lstStyle/>
                    <a:p>
                      <a:pPr algn="ctr">
                        <a:spcAft>
                          <a:spcPts val="0"/>
                        </a:spcAft>
                      </a:pPr>
                      <a:r>
                        <a:rPr lang="ru-RU" sz="800">
                          <a:latin typeface="Liberation Serif" pitchFamily="18" charset="0"/>
                          <a:ea typeface="Liberation Serif" pitchFamily="18" charset="0"/>
                          <a:cs typeface="Liberation Serif" pitchFamily="18" charset="0"/>
                        </a:rPr>
                        <a:t>16</a:t>
                      </a:r>
                    </a:p>
                  </a:txBody>
                  <a:tcPr marL="16147" marR="9815" marT="9815" marB="1614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16</a:t>
                      </a:r>
                    </a:p>
                  </a:txBody>
                  <a:tcPr marL="0" marR="0" marT="11873" marB="118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0800" algn="just">
                        <a:spcAft>
                          <a:spcPts val="0"/>
                        </a:spcAft>
                      </a:pPr>
                      <a:r>
                        <a:rPr lang="ru-RU" sz="800" dirty="0">
                          <a:latin typeface="Liberation Serif" pitchFamily="18" charset="0"/>
                          <a:ea typeface="Liberation Serif" pitchFamily="18" charset="0"/>
                          <a:cs typeface="Liberation Serif" pitchFamily="18" charset="0"/>
                        </a:rPr>
                        <a:t>Обеспечить мониторинг хода реализации мероприятий по противодействию коррупции (федеральный </a:t>
                      </a:r>
                      <a:r>
                        <a:rPr lang="ru-RU" sz="800" dirty="0" err="1">
                          <a:latin typeface="Liberation Serif" pitchFamily="18" charset="0"/>
                          <a:ea typeface="Liberation Serif" pitchFamily="18" charset="0"/>
                          <a:cs typeface="Liberation Serif" pitchFamily="18" charset="0"/>
                        </a:rPr>
                        <a:t>антикоррупционный</a:t>
                      </a:r>
                      <a:r>
                        <a:rPr lang="ru-RU" sz="800" dirty="0">
                          <a:latin typeface="Liberation Serif" pitchFamily="18" charset="0"/>
                          <a:ea typeface="Liberation Serif" pitchFamily="18" charset="0"/>
                          <a:cs typeface="Liberation Serif" pitchFamily="18" charset="0"/>
                        </a:rPr>
                        <a:t> мониторинг) в городском округе Верх-Нейвинский, направление информации о результатах мониторинга в Департамент противодействия коррупции и контроля Свердловской области, в том числе:</a:t>
                      </a:r>
                    </a:p>
                    <a:p>
                      <a:pPr marR="50800" algn="just">
                        <a:spcAft>
                          <a:spcPts val="0"/>
                        </a:spcAft>
                      </a:pPr>
                      <a:r>
                        <a:rPr lang="ru-RU" sz="800" dirty="0">
                          <a:latin typeface="Liberation Serif" pitchFamily="18" charset="0"/>
                          <a:ea typeface="Liberation Serif" pitchFamily="18" charset="0"/>
                          <a:cs typeface="Liberation Serif" pitchFamily="18" charset="0"/>
                        </a:rPr>
                        <a:t> а) копии протоколов заседаний комиссии по координации работы по противодействию коррупции в городском округе Верх-Нейвинский;</a:t>
                      </a:r>
                    </a:p>
                    <a:p>
                      <a:pPr marR="50800" algn="just">
                        <a:spcAft>
                          <a:spcPts val="0"/>
                        </a:spcAft>
                      </a:pPr>
                      <a:r>
                        <a:rPr lang="ru-RU" sz="800" dirty="0">
                          <a:latin typeface="Liberation Serif" pitchFamily="18" charset="0"/>
                          <a:ea typeface="Liberation Serif" pitchFamily="18" charset="0"/>
                          <a:cs typeface="Liberation Serif" pitchFamily="18" charset="0"/>
                        </a:rPr>
                        <a:t>б) копии протоколов заседаний комиссий по соблюдению требований к служебному поведению муниципальных служащих, замещающих должности муниципальной службы в соответствующих органах местного самоуправления городского округа Верх-Нейвинский, и урегулированию конфликта интересов;</a:t>
                      </a:r>
                    </a:p>
                    <a:p>
                      <a:pPr marR="50800" algn="just">
                        <a:spcAft>
                          <a:spcPts val="0"/>
                        </a:spcAft>
                      </a:pPr>
                      <a:r>
                        <a:rPr lang="ru-RU" sz="800" dirty="0">
                          <a:latin typeface="Liberation Serif" pitchFamily="18" charset="0"/>
                          <a:ea typeface="Liberation Serif" pitchFamily="18" charset="0"/>
                          <a:cs typeface="Liberation Serif" pitchFamily="18" charset="0"/>
                        </a:rPr>
                        <a:t>в) копии муниципальных правовых актов о привлечении к дисциплинарной ответственности муниципальных служащих, замещающих должности муниципальной службы в соответствующих органах местного самоуправления городского округа Верх-Нейвинский, за нарушение ограничений и запретов, не исполнение требований о предотвращении и урегулировании конфликта интересов, иных обязанностей, установленных в целях противодействия коррупции;</a:t>
                      </a:r>
                    </a:p>
                    <a:p>
                      <a:pPr marR="50800" algn="just">
                        <a:spcAft>
                          <a:spcPts val="0"/>
                        </a:spcAft>
                      </a:pPr>
                      <a:r>
                        <a:rPr lang="ru-RU" sz="800" dirty="0">
                          <a:latin typeface="Liberation Serif" pitchFamily="18" charset="0"/>
                          <a:ea typeface="Liberation Serif" pitchFamily="18" charset="0"/>
                          <a:cs typeface="Liberation Serif" pitchFamily="18" charset="0"/>
                        </a:rPr>
                        <a:t>г) реестр обращений по фактам коррупции, поступивших в органы местного самоуправления городского округа Верх-Нейвинский, нарастающим итогом по установленной форме</a:t>
                      </a:r>
                    </a:p>
                  </a:txBody>
                  <a:tcPr marL="16147" marR="9815" marT="9815" marB="1614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Ежеквартально, </a:t>
                      </a:r>
                    </a:p>
                    <a:p>
                      <a:pPr algn="ctr">
                        <a:spcAft>
                          <a:spcPts val="0"/>
                        </a:spcAft>
                      </a:pPr>
                      <a:r>
                        <a:rPr lang="ru-RU" sz="800">
                          <a:latin typeface="Liberation Serif" pitchFamily="18" charset="0"/>
                          <a:ea typeface="Liberation Serif" pitchFamily="18" charset="0"/>
                          <a:cs typeface="Liberation Serif" pitchFamily="18" charset="0"/>
                        </a:rPr>
                        <a:t>в течение 2021-2024 гг. в соответствии с графиком предоставления отчетов</a:t>
                      </a:r>
                    </a:p>
                  </a:txBody>
                  <a:tcPr marL="16147" marR="9815" marT="9815" marB="1614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algn="just">
                        <a:spcAft>
                          <a:spcPts val="0"/>
                        </a:spcAft>
                      </a:pPr>
                      <a:r>
                        <a:rPr lang="ru-RU" sz="800" dirty="0">
                          <a:latin typeface="Liberation Serif" pitchFamily="18" charset="0"/>
                          <a:ea typeface="Liberation Serif" pitchFamily="18" charset="0"/>
                          <a:cs typeface="Liberation Serif" pitchFamily="18" charset="0"/>
                        </a:rPr>
                        <a:t>  Отчет по мониторингу хода реализации мероприятий по противодействию коррупции (федеральный </a:t>
                      </a:r>
                      <a:r>
                        <a:rPr lang="ru-RU" sz="800" dirty="0" err="1">
                          <a:latin typeface="Liberation Serif" pitchFamily="18" charset="0"/>
                          <a:ea typeface="Liberation Serif" pitchFamily="18" charset="0"/>
                          <a:cs typeface="Liberation Serif" pitchFamily="18" charset="0"/>
                        </a:rPr>
                        <a:t>антикоррупционный</a:t>
                      </a:r>
                      <a:r>
                        <a:rPr lang="ru-RU" sz="800" dirty="0">
                          <a:latin typeface="Liberation Serif" pitchFamily="18" charset="0"/>
                          <a:ea typeface="Liberation Serif" pitchFamily="18" charset="0"/>
                          <a:cs typeface="Liberation Serif" pitchFamily="18" charset="0"/>
                        </a:rPr>
                        <a:t> мониторинг) в городском округе Верх-Нейвинский (нарастанием с начала года), направлен в Департамент противодействия коррупции и контроля Свердловской области в установленные сроки. </a:t>
                      </a:r>
                    </a:p>
                  </a:txBody>
                  <a:tcPr marL="0" marR="0" marT="11873" marB="118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80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11873" marB="118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7593">
                <a:tc>
                  <a:txBody>
                    <a:bodyPr/>
                    <a:lstStyle/>
                    <a:p>
                      <a:pPr algn="ctr">
                        <a:spcAft>
                          <a:spcPts val="0"/>
                        </a:spcAft>
                      </a:pPr>
                      <a:r>
                        <a:rPr lang="ru-RU" sz="800">
                          <a:latin typeface="Liberation Serif" pitchFamily="18" charset="0"/>
                          <a:ea typeface="Liberation Serif" pitchFamily="18" charset="0"/>
                          <a:cs typeface="Liberation Serif" pitchFamily="18" charset="0"/>
                        </a:rPr>
                        <a:t>17</a:t>
                      </a:r>
                    </a:p>
                  </a:txBody>
                  <a:tcPr marL="16147" marR="9815" marT="9815" marB="1614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17</a:t>
                      </a:r>
                    </a:p>
                  </a:txBody>
                  <a:tcPr marL="0" marR="0" marT="11873" marB="118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0800" algn="just">
                        <a:spcAft>
                          <a:spcPts val="0"/>
                        </a:spcAft>
                      </a:pPr>
                      <a:r>
                        <a:rPr lang="ru-RU" sz="800">
                          <a:latin typeface="Liberation Serif" pitchFamily="18" charset="0"/>
                          <a:ea typeface="Liberation Serif" pitchFamily="18" charset="0"/>
                          <a:cs typeface="Liberation Serif" pitchFamily="18" charset="0"/>
                        </a:rPr>
                        <a:t>Обеспечить своевременный ввод информации в раздел «Муниципальная служба» автоматизированной системы управления деятельностью исполнительных органов государственной власти Свердловской области:</a:t>
                      </a:r>
                    </a:p>
                    <a:p>
                      <a:pPr marR="50800" algn="just">
                        <a:spcAft>
                          <a:spcPts val="0"/>
                        </a:spcAft>
                      </a:pPr>
                      <a:r>
                        <a:rPr lang="ru-RU" sz="800">
                          <a:latin typeface="Liberation Serif" pitchFamily="18" charset="0"/>
                          <a:ea typeface="Liberation Serif" pitchFamily="18" charset="0"/>
                          <a:cs typeface="Liberation Serif" pitchFamily="18" charset="0"/>
                        </a:rPr>
                        <a:t>а) о деятельности комиссий по соблюдению требований к служебному поведению муниципальных служащих, замещающих должности муниципальной службы в городском округе Верх-Нейвинский, и урегулированию конфликта интересов;</a:t>
                      </a:r>
                    </a:p>
                    <a:p>
                      <a:pPr marR="50800" algn="just">
                        <a:spcAft>
                          <a:spcPts val="0"/>
                        </a:spcAft>
                      </a:pPr>
                      <a:r>
                        <a:rPr lang="ru-RU" sz="800">
                          <a:latin typeface="Liberation Serif" pitchFamily="18" charset="0"/>
                          <a:ea typeface="Liberation Serif" pitchFamily="18" charset="0"/>
                          <a:cs typeface="Liberation Serif" pitchFamily="18" charset="0"/>
                        </a:rPr>
                        <a:t>б) об исполнении муниципальными служащими, замещающими должности в органах местного самоуправления городского округа Верх-Нейвинский, соблюдения муниципальными служащими, замещающими должности муниципальной службы, ограничений и запретов, установленных действующим законодательством о муниципальной службе;</a:t>
                      </a:r>
                    </a:p>
                    <a:p>
                      <a:pPr marR="50800" algn="just">
                        <a:spcAft>
                          <a:spcPts val="0"/>
                        </a:spcAft>
                      </a:pPr>
                      <a:r>
                        <a:rPr lang="ru-RU" sz="800">
                          <a:latin typeface="Liberation Serif" pitchFamily="18" charset="0"/>
                          <a:ea typeface="Liberation Serif" pitchFamily="18" charset="0"/>
                          <a:cs typeface="Liberation Serif" pitchFamily="18" charset="0"/>
                        </a:rPr>
                        <a:t>в) о должностных лицах органов местного самоуправления городского округа Верх-Нейвинский, ответственных за работу по профилактике коррупционных и иных правонарушений</a:t>
                      </a:r>
                    </a:p>
                  </a:txBody>
                  <a:tcPr marL="16147" marR="9815" marT="9815" marB="1614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Liberation Serif" pitchFamily="18" charset="0"/>
                          <a:ea typeface="Liberation Serif" pitchFamily="18" charset="0"/>
                          <a:cs typeface="Liberation Serif" pitchFamily="18" charset="0"/>
                        </a:rPr>
                        <a:t>Ежеквартально, </a:t>
                      </a:r>
                    </a:p>
                    <a:p>
                      <a:pPr algn="ctr">
                        <a:spcAft>
                          <a:spcPts val="0"/>
                        </a:spcAft>
                      </a:pPr>
                      <a:r>
                        <a:rPr lang="ru-RU" sz="800" dirty="0">
                          <a:latin typeface="Liberation Serif" pitchFamily="18" charset="0"/>
                          <a:ea typeface="Liberation Serif" pitchFamily="18" charset="0"/>
                          <a:cs typeface="Liberation Serif" pitchFamily="18" charset="0"/>
                        </a:rPr>
                        <a:t>в течение 2021-2024 гг. в соответствии с графиком предоставления отчетов</a:t>
                      </a:r>
                    </a:p>
                  </a:txBody>
                  <a:tcPr marL="16147" marR="9815" marT="9815" marB="1614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180340" algn="just">
                        <a:spcAft>
                          <a:spcPts val="0"/>
                        </a:spcAft>
                      </a:pPr>
                      <a:r>
                        <a:rPr lang="ru-RU" sz="800">
                          <a:latin typeface="Liberation Serif" pitchFamily="18" charset="0"/>
                          <a:ea typeface="Liberation Serif" pitchFamily="18" charset="0"/>
                          <a:cs typeface="Liberation Serif" pitchFamily="18" charset="0"/>
                        </a:rPr>
                        <a:t>Ввод информации в АСУ ИОГВ по подпунктам, а) - в) осуществляется специалистом по кадрам в соответствии с установленным сроком.</a:t>
                      </a:r>
                    </a:p>
                  </a:txBody>
                  <a:tcPr marL="0" marR="0" marT="11873" marB="118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89535" algn="just">
                        <a:spcAft>
                          <a:spcPts val="0"/>
                        </a:spcAft>
                      </a:pPr>
                      <a:r>
                        <a:rPr lang="ru-RU" sz="8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11873" marB="118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0"/>
            <a:ext cx="8229240" cy="836712"/>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4" name="Таблица 3"/>
          <p:cNvGraphicFramePr>
            <a:graphicFrameLocks noGrp="1"/>
          </p:cNvGraphicFramePr>
          <p:nvPr/>
        </p:nvGraphicFramePr>
        <p:xfrm>
          <a:off x="251519" y="764704"/>
          <a:ext cx="8712970" cy="5760640"/>
        </p:xfrm>
        <a:graphic>
          <a:graphicData uri="http://schemas.openxmlformats.org/drawingml/2006/table">
            <a:tbl>
              <a:tblPr/>
              <a:tblGrid>
                <a:gridCol w="400694"/>
                <a:gridCol w="461166"/>
                <a:gridCol w="2162841"/>
                <a:gridCol w="1522523"/>
                <a:gridCol w="2628163"/>
                <a:gridCol w="1537583"/>
              </a:tblGrid>
              <a:tr h="2522197">
                <a:tc>
                  <a:txBody>
                    <a:bodyPr/>
                    <a:lstStyle/>
                    <a:p>
                      <a:pPr algn="ctr">
                        <a:spcAft>
                          <a:spcPts val="0"/>
                        </a:spcAft>
                      </a:pPr>
                      <a:r>
                        <a:rPr lang="ru-RU" sz="1000" dirty="0">
                          <a:latin typeface="Liberation Serif" pitchFamily="18" charset="0"/>
                          <a:ea typeface="Liberation Serif" pitchFamily="18" charset="0"/>
                          <a:cs typeface="Liberation Serif" pitchFamily="18" charset="0"/>
                        </a:rPr>
                        <a:t>18</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18</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dirty="0">
                          <a:latin typeface="Liberation Serif" pitchFamily="18" charset="0"/>
                          <a:ea typeface="Liberation Serif" pitchFamily="18" charset="0"/>
                          <a:cs typeface="Liberation Serif" pitchFamily="18" charset="0"/>
                        </a:rPr>
                        <a:t>Привлекать институты гражданского общества, в том числе Общественную палату, Совет ветеранов, к работе по совершенствованию </a:t>
                      </a:r>
                      <a:r>
                        <a:rPr lang="ru-RU" sz="1000" dirty="0" err="1">
                          <a:latin typeface="Liberation Serif" pitchFamily="18" charset="0"/>
                          <a:ea typeface="Liberation Serif" pitchFamily="18" charset="0"/>
                          <a:cs typeface="Liberation Serif" pitchFamily="18" charset="0"/>
                        </a:rPr>
                        <a:t>антикоррупционных</a:t>
                      </a:r>
                      <a:r>
                        <a:rPr lang="ru-RU" sz="1000" dirty="0">
                          <a:latin typeface="Liberation Serif" pitchFamily="18" charset="0"/>
                          <a:ea typeface="Liberation Serif" pitchFamily="18" charset="0"/>
                          <a:cs typeface="Liberation Serif" pitchFamily="18" charset="0"/>
                        </a:rPr>
                        <a:t> нормативных правовых актов, в том числе при проведении оценки регулирующего воздействия, независимой </a:t>
                      </a:r>
                      <a:r>
                        <a:rPr lang="ru-RU" sz="1000" dirty="0" err="1">
                          <a:latin typeface="Liberation Serif" pitchFamily="18" charset="0"/>
                          <a:ea typeface="Liberation Serif" pitchFamily="18" charset="0"/>
                          <a:cs typeface="Liberation Serif" pitchFamily="18" charset="0"/>
                        </a:rPr>
                        <a:t>антикоррупционной</a:t>
                      </a:r>
                      <a:r>
                        <a:rPr lang="ru-RU" sz="1000" dirty="0">
                          <a:latin typeface="Liberation Serif" pitchFamily="18" charset="0"/>
                          <a:ea typeface="Liberation Serif" pitchFamily="18" charset="0"/>
                          <a:cs typeface="Liberation Serif" pitchFamily="18" charset="0"/>
                        </a:rPr>
                        <a:t> экспертизы нормативно–правовых актов и их проектов.</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В течении 2021- 2024 гг.</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180340" algn="just">
                        <a:spcAft>
                          <a:spcPts val="0"/>
                        </a:spcAft>
                      </a:pPr>
                      <a:r>
                        <a:rPr lang="ru-RU" sz="1000" dirty="0">
                          <a:latin typeface="Liberation Serif" pitchFamily="18" charset="0"/>
                          <a:ea typeface="Liberation Serif" pitchFamily="18" charset="0"/>
                          <a:cs typeface="Liberation Serif" pitchFamily="18" charset="0"/>
                        </a:rPr>
                        <a:t>Заключено Соглашение № 001/2020 о сотрудничестве между администрацией городского округа Верх-Нейвинский и </a:t>
                      </a:r>
                      <a:r>
                        <a:rPr lang="ru-RU" sz="1000" dirty="0" err="1">
                          <a:latin typeface="Liberation Serif" pitchFamily="18" charset="0"/>
                          <a:ea typeface="Liberation Serif" pitchFamily="18" charset="0"/>
                          <a:cs typeface="Liberation Serif" pitchFamily="18" charset="0"/>
                        </a:rPr>
                        <a:t>Новоуральским</a:t>
                      </a:r>
                      <a:r>
                        <a:rPr lang="ru-RU" sz="1000" dirty="0">
                          <a:latin typeface="Liberation Serif" pitchFamily="18" charset="0"/>
                          <a:ea typeface="Liberation Serif" pitchFamily="18" charset="0"/>
                          <a:cs typeface="Liberation Serif" pitchFamily="18" charset="0"/>
                        </a:rPr>
                        <a:t> филиалом Уральской торгово-промышленной палаты, при проведении оценки регулирующего воздействия и экспертизы. Экспертных заключений на направляемые на экспертизу НПА в 2022 году не поступало.</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8230">
                <a:tc>
                  <a:txBody>
                    <a:bodyPr/>
                    <a:lstStyle/>
                    <a:p>
                      <a:pPr algn="ctr">
                        <a:spcAft>
                          <a:spcPts val="0"/>
                        </a:spcAft>
                      </a:pPr>
                      <a:r>
                        <a:rPr lang="ru-RU" sz="1000">
                          <a:latin typeface="Liberation Serif" pitchFamily="18" charset="0"/>
                          <a:ea typeface="Liberation Serif" pitchFamily="18" charset="0"/>
                          <a:cs typeface="Liberation Serif" pitchFamily="18" charset="0"/>
                        </a:rPr>
                        <a:t>19</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19</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a:latin typeface="Liberation Serif" pitchFamily="18" charset="0"/>
                          <a:ea typeface="Liberation Serif" pitchFamily="18" charset="0"/>
                          <a:cs typeface="Liberation Serif" pitchFamily="18" charset="0"/>
                        </a:rPr>
                        <a:t>Расширение практики привлечения граждан и (или) их объединений к обсуждению проектов нормативных правовых актов, представляющих особую социальную значимость.</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В течение 2021- 2024 гг.</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270510" algn="just">
                        <a:spcAft>
                          <a:spcPts val="0"/>
                        </a:spcAft>
                      </a:pPr>
                      <a:r>
                        <a:rPr lang="ru-RU" sz="1000" dirty="0">
                          <a:latin typeface="Liberation Serif" pitchFamily="18" charset="0"/>
                          <a:ea typeface="Liberation Serif" pitchFamily="18" charset="0"/>
                          <a:cs typeface="Liberation Serif" pitchFamily="18" charset="0"/>
                        </a:rPr>
                        <a:t>В  2022 году отсутствовали проекты нормативных правовых актов, представляющих особую социальную значимость и требующих общественного обсуждения.</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0213">
                <a:tc>
                  <a:txBody>
                    <a:bodyPr/>
                    <a:lstStyle/>
                    <a:p>
                      <a:pPr algn="ctr">
                        <a:spcAft>
                          <a:spcPts val="0"/>
                        </a:spcAft>
                      </a:pPr>
                      <a:r>
                        <a:rPr lang="ru-RU" sz="1000">
                          <a:latin typeface="Liberation Serif" pitchFamily="18" charset="0"/>
                          <a:ea typeface="Liberation Serif" pitchFamily="18" charset="0"/>
                          <a:cs typeface="Liberation Serif" pitchFamily="18" charset="0"/>
                        </a:rPr>
                        <a:t>20</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20</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a:latin typeface="Liberation Serif" pitchFamily="18" charset="0"/>
                          <a:ea typeface="Liberation Serif" pitchFamily="18" charset="0"/>
                          <a:cs typeface="Liberation Serif" pitchFamily="18" charset="0"/>
                        </a:rPr>
                        <a:t>Обеспечить информационную поддержку проектов, акций и других инициатив в сфере противодействия коррупции, осуществляемых институтами гражданского общества, со стороны органов местного самоуправления городского округа Верх-Нейвинский</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В течение 2021- 2024 гг.</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90170" algn="just">
                        <a:spcAft>
                          <a:spcPts val="0"/>
                        </a:spcAft>
                      </a:pPr>
                      <a:r>
                        <a:rPr lang="ru-RU" sz="1000" dirty="0">
                          <a:latin typeface="Liberation Serif" pitchFamily="18" charset="0"/>
                          <a:ea typeface="Liberation Serif" pitchFamily="18" charset="0"/>
                          <a:cs typeface="Liberation Serif" pitchFamily="18" charset="0"/>
                        </a:rPr>
                        <a:t>2022 года инициативы в сфере противодействия коррупции, со стороны институтов гражданского общества отсутствовали.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0"/>
            <a:ext cx="8229240" cy="836712"/>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4" name="Таблица 3"/>
          <p:cNvGraphicFramePr>
            <a:graphicFrameLocks noGrp="1"/>
          </p:cNvGraphicFramePr>
          <p:nvPr/>
        </p:nvGraphicFramePr>
        <p:xfrm>
          <a:off x="539552" y="764704"/>
          <a:ext cx="8136904" cy="4752528"/>
        </p:xfrm>
        <a:graphic>
          <a:graphicData uri="http://schemas.openxmlformats.org/drawingml/2006/table">
            <a:tbl>
              <a:tblPr/>
              <a:tblGrid>
                <a:gridCol w="374201"/>
                <a:gridCol w="430676"/>
                <a:gridCol w="2019844"/>
                <a:gridCol w="1421859"/>
                <a:gridCol w="2319100"/>
                <a:gridCol w="1571224"/>
              </a:tblGrid>
              <a:tr h="4752528">
                <a:tc>
                  <a:txBody>
                    <a:bodyPr/>
                    <a:lstStyle/>
                    <a:p>
                      <a:pPr algn="ctr">
                        <a:spcAft>
                          <a:spcPts val="0"/>
                        </a:spcAft>
                      </a:pPr>
                      <a:r>
                        <a:rPr lang="ru-RU" sz="1000" dirty="0">
                          <a:latin typeface="Liberation Serif" pitchFamily="18" charset="0"/>
                          <a:ea typeface="Liberation Serif" pitchFamily="18" charset="0"/>
                          <a:cs typeface="Liberation Serif" pitchFamily="18" charset="0"/>
                        </a:rPr>
                        <a:t>21</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21</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dirty="0">
                          <a:latin typeface="Liberation Serif" pitchFamily="18" charset="0"/>
                          <a:ea typeface="Liberation Serif" pitchFamily="18" charset="0"/>
                          <a:cs typeface="Liberation Serif" pitchFamily="18" charset="0"/>
                        </a:rPr>
                        <a:t>Привлекать представителей институтов гражданского общества к работе комиссий, рабочих органов местного самоуправления городского округа Верх-Нейвинский, по подготовке нормативных правовых актов и иных решений, затрагивающих права и законные интересы граждан и организаций</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В течение 2021- 2024 гг.</a:t>
                      </a:r>
                    </a:p>
                  </a:txBody>
                  <a:tcPr marL="40332" marR="24515" marT="24515" marB="4033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180340" algn="just">
                        <a:spcAft>
                          <a:spcPts val="0"/>
                        </a:spcAft>
                      </a:pPr>
                      <a:r>
                        <a:rPr lang="ru-RU" sz="1000" dirty="0">
                          <a:latin typeface="Liberation Serif" pitchFamily="18" charset="0"/>
                          <a:ea typeface="Liberation Serif" pitchFamily="18" charset="0"/>
                          <a:cs typeface="Liberation Serif" pitchFamily="18" charset="0"/>
                        </a:rPr>
                        <a:t>Обеспечено привлечение представителей институтов гражданского общества к работе комиссий: председатель Общественной палаты и председатель Совета ветеранов включены в состав Комиссии по соблюдению требований к служебному поведению муниципальных служащих и урегулированию конфликта интересов администрации городского округа Верх-Нейвинский, в также в состав Комиссии по координации работы по противодействию коррупции в городском округе Верх-Нейвинский, участвуют в заседаниях и принятии решений, затрагивающих права и законные интересы граждан и организаций.</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9656" marB="296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0"/>
            <a:ext cx="8229240" cy="836712"/>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sp>
        <p:nvSpPr>
          <p:cNvPr id="4" name="Прямоугольник 3"/>
          <p:cNvSpPr/>
          <p:nvPr/>
        </p:nvSpPr>
        <p:spPr>
          <a:xfrm>
            <a:off x="179512" y="620689"/>
            <a:ext cx="8784976" cy="1200329"/>
          </a:xfrm>
          <a:prstGeom prst="rect">
            <a:avLst/>
          </a:prstGeom>
        </p:spPr>
        <p:txBody>
          <a:bodyPr wrap="square">
            <a:spAutoFit/>
          </a:bodyPr>
          <a:lstStyle/>
          <a:p>
            <a:pPr algn="ctr"/>
            <a:r>
              <a:rPr lang="ru-RU" b="1" strike="noStrike" spc="-1" dirty="0" smtClean="0">
                <a:solidFill>
                  <a:srgbClr val="002060"/>
                </a:solidFill>
                <a:latin typeface="Liberation Serif" pitchFamily="18" charset="0"/>
                <a:ea typeface="Liberation Serif" pitchFamily="18" charset="0"/>
                <a:cs typeface="Liberation Serif" pitchFamily="18" charset="0"/>
              </a:rPr>
              <a:t>Раздел: Исполнение мероприятий Национального плана противодействия коррупции на 2021–2024 годы, утвержденного Указом Президента Российской Федерации от 16 августа 2021 года № 478 «О Национальном плане противодействия коррупции на 2021–2024 годы»</a:t>
            </a:r>
            <a:endParaRPr lang="ru-RU" dirty="0">
              <a:solidFill>
                <a:srgbClr val="002060"/>
              </a:solidFill>
              <a:latin typeface="Liberation Serif" pitchFamily="18" charset="0"/>
              <a:ea typeface="Liberation Serif" pitchFamily="18" charset="0"/>
              <a:cs typeface="Liberation Serif" pitchFamily="18" charset="0"/>
            </a:endParaRPr>
          </a:p>
        </p:txBody>
      </p:sp>
      <p:graphicFrame>
        <p:nvGraphicFramePr>
          <p:cNvPr id="5" name="Таблица 4"/>
          <p:cNvGraphicFramePr>
            <a:graphicFrameLocks noGrp="1"/>
          </p:cNvGraphicFramePr>
          <p:nvPr/>
        </p:nvGraphicFramePr>
        <p:xfrm>
          <a:off x="251520" y="1916832"/>
          <a:ext cx="8640961" cy="4464496"/>
        </p:xfrm>
        <a:graphic>
          <a:graphicData uri="http://schemas.openxmlformats.org/drawingml/2006/table">
            <a:tbl>
              <a:tblPr/>
              <a:tblGrid>
                <a:gridCol w="492478"/>
                <a:gridCol w="566803"/>
                <a:gridCol w="2901159"/>
                <a:gridCol w="1628400"/>
                <a:gridCol w="3052121"/>
              </a:tblGrid>
              <a:tr h="1026755">
                <a:tc>
                  <a:txBody>
                    <a:bodyPr/>
                    <a:lstStyle/>
                    <a:p>
                      <a:pPr algn="ctr">
                        <a:spcAft>
                          <a:spcPts val="0"/>
                        </a:spcAft>
                      </a:pPr>
                      <a:r>
                        <a:rPr lang="ru-RU" sz="1000" dirty="0">
                          <a:latin typeface="Liberation Serif" pitchFamily="18" charset="0"/>
                          <a:ea typeface="Liberation Serif" pitchFamily="18" charset="0"/>
                          <a:cs typeface="Liberation Serif" pitchFamily="18" charset="0"/>
                        </a:rPr>
                        <a:t>22</a:t>
                      </a:r>
                    </a:p>
                  </a:txBody>
                  <a:tcPr marL="36775" marR="22353" marT="22353" marB="367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22</a:t>
                      </a:r>
                    </a:p>
                  </a:txBody>
                  <a:tcPr marL="0" marR="0" marT="27040" marB="270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dirty="0">
                          <a:latin typeface="Liberation Serif" pitchFamily="18" charset="0"/>
                          <a:ea typeface="Liberation Serif" pitchFamily="18" charset="0"/>
                          <a:cs typeface="Liberation Serif" pitchFamily="18" charset="0"/>
                        </a:rPr>
                        <a:t>Актуализация информации, находящейся в личных делах лиц, замещающих должности муниципальной службы в органах местного самоуправления городского округа Верх-Нейвинский (далее – муниципальные служащие)</a:t>
                      </a:r>
                    </a:p>
                  </a:txBody>
                  <a:tcPr marL="36775" marR="22353" marT="22353" marB="367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1000" dirty="0">
                          <a:latin typeface="Liberation Serif" pitchFamily="18" charset="0"/>
                          <a:ea typeface="Liberation Serif" pitchFamily="18" charset="0"/>
                          <a:cs typeface="Liberation Serif" pitchFamily="18" charset="0"/>
                        </a:rPr>
                        <a:t>ежегодно, до </a:t>
                      </a:r>
                    </a:p>
                    <a:p>
                      <a:pPr marL="90170">
                        <a:spcAft>
                          <a:spcPts val="0"/>
                        </a:spcAft>
                      </a:pPr>
                      <a:r>
                        <a:rPr lang="ru-RU" sz="1000" dirty="0">
                          <a:latin typeface="Liberation Serif" pitchFamily="18" charset="0"/>
                          <a:ea typeface="Liberation Serif" pitchFamily="18" charset="0"/>
                          <a:cs typeface="Liberation Serif" pitchFamily="18" charset="0"/>
                        </a:rPr>
                        <a:t>20 января года, следующего за </a:t>
                      </a:r>
                    </a:p>
                    <a:p>
                      <a:pPr marL="90170">
                        <a:spcAft>
                          <a:spcPts val="0"/>
                        </a:spcAft>
                      </a:pPr>
                      <a:r>
                        <a:rPr lang="ru-RU" sz="1000" dirty="0">
                          <a:latin typeface="Liberation Serif" pitchFamily="18" charset="0"/>
                          <a:ea typeface="Liberation Serif" pitchFamily="18" charset="0"/>
                          <a:cs typeface="Liberation Serif" pitchFamily="18" charset="0"/>
                        </a:rPr>
                        <a:t>отчетным годом</a:t>
                      </a:r>
                    </a:p>
                  </a:txBody>
                  <a:tcPr marL="36775" marR="22353" marT="22353" marB="367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269875" algn="just">
                        <a:spcAft>
                          <a:spcPts val="0"/>
                        </a:spcAft>
                      </a:pPr>
                      <a:r>
                        <a:rPr lang="ru-RU" sz="1000">
                          <a:latin typeface="Liberation Serif" pitchFamily="18" charset="0"/>
                          <a:ea typeface="Liberation Serif" pitchFamily="18" charset="0"/>
                          <a:cs typeface="Liberation Serif" pitchFamily="18" charset="0"/>
                        </a:rPr>
                        <a:t>Информация, находящаяся в личных делах лиц, замещающих должности муниципальной службы в органах местного самоуправления городского округа Верх-Нейвинский актуализирована на начало 2023 года.</a:t>
                      </a:r>
                    </a:p>
                  </a:txBody>
                  <a:tcPr marL="0" marR="0" marT="27040" marB="270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7741">
                <a:tc>
                  <a:txBody>
                    <a:bodyPr/>
                    <a:lstStyle/>
                    <a:p>
                      <a:pPr algn="ctr">
                        <a:spcAft>
                          <a:spcPts val="0"/>
                        </a:spcAft>
                      </a:pPr>
                      <a:r>
                        <a:rPr lang="ru-RU" sz="1000">
                          <a:latin typeface="Liberation Serif" pitchFamily="18" charset="0"/>
                          <a:ea typeface="Liberation Serif" pitchFamily="18" charset="0"/>
                          <a:cs typeface="Liberation Serif" pitchFamily="18" charset="0"/>
                        </a:rPr>
                        <a:t>23</a:t>
                      </a:r>
                    </a:p>
                  </a:txBody>
                  <a:tcPr marL="36775" marR="22353" marT="22353" marB="367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23</a:t>
                      </a:r>
                    </a:p>
                  </a:txBody>
                  <a:tcPr marL="0" marR="0" marT="27040" marB="270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Liberation Serif" pitchFamily="18" charset="0"/>
                          <a:ea typeface="Liberation Serif" pitchFamily="18" charset="0"/>
                          <a:cs typeface="Liberation Serif" pitchFamily="18" charset="0"/>
                        </a:rPr>
                        <a:t>Принятие мер по противодействию нецелевому использованию бюджетных средств, выделяемых на проведение противоэпидемических мероприятий, в том числе на профилактику распространения новой коронавирусной инфекции (2019-nCoV), а также на реализацию национальных проектов, с обращением особого внимания на выявление и пресечение фактов предоставления аффилированным коммерческим структурам неправомерных преимуществ и оказания им содействия в иной форме должностными лицами органов местного самоуправления городского округа Верх-Нейвинский </a:t>
                      </a:r>
                    </a:p>
                    <a:p>
                      <a:pPr>
                        <a:spcAft>
                          <a:spcPts val="0"/>
                        </a:spcAft>
                      </a:pPr>
                      <a:r>
                        <a:rPr lang="ru-RU" sz="1000" i="1">
                          <a:latin typeface="Liberation Serif" pitchFamily="18" charset="0"/>
                          <a:ea typeface="Liberation Serif" pitchFamily="18" charset="0"/>
                          <a:cs typeface="Liberation Serif" pitchFamily="18" charset="0"/>
                        </a:rPr>
                        <a:t>(пункт 19 Национального плана противодействия коррупции на 2021–2024 годы, утвержденного Указом Президента Российской Федерации от 16 августа 2021 года № 478 «О Национальном плане противодействия коррупции на 2021–2024 годы» (далее – Национальный план))</a:t>
                      </a:r>
                      <a:endParaRPr lang="ru-RU" sz="1000">
                        <a:latin typeface="Liberation Serif" pitchFamily="18" charset="0"/>
                        <a:ea typeface="Liberation Serif" pitchFamily="18" charset="0"/>
                        <a:cs typeface="Liberation Serif" pitchFamily="18" charset="0"/>
                      </a:endParaRPr>
                    </a:p>
                  </a:txBody>
                  <a:tcPr marL="36775" marR="22353" marT="22353" marB="367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1000" dirty="0">
                          <a:latin typeface="Liberation Serif" pitchFamily="18" charset="0"/>
                          <a:ea typeface="Liberation Serif" pitchFamily="18" charset="0"/>
                          <a:cs typeface="Liberation Serif" pitchFamily="18" charset="0"/>
                        </a:rPr>
                        <a:t>ежегодно до </a:t>
                      </a:r>
                    </a:p>
                    <a:p>
                      <a:pPr marL="90170">
                        <a:spcAft>
                          <a:spcPts val="0"/>
                        </a:spcAft>
                      </a:pPr>
                      <a:r>
                        <a:rPr lang="ru-RU" sz="1000" dirty="0">
                          <a:latin typeface="Liberation Serif" pitchFamily="18" charset="0"/>
                          <a:ea typeface="Liberation Serif" pitchFamily="18" charset="0"/>
                          <a:cs typeface="Liberation Serif" pitchFamily="18" charset="0"/>
                        </a:rPr>
                        <a:t>1 февраля года, следующего за </a:t>
                      </a:r>
                    </a:p>
                    <a:p>
                      <a:pPr marL="90170">
                        <a:spcAft>
                          <a:spcPts val="0"/>
                        </a:spcAft>
                      </a:pPr>
                      <a:r>
                        <a:rPr lang="ru-RU" sz="1000" dirty="0">
                          <a:latin typeface="Liberation Serif" pitchFamily="18" charset="0"/>
                          <a:ea typeface="Liberation Serif" pitchFamily="18" charset="0"/>
                          <a:cs typeface="Liberation Serif" pitchFamily="18" charset="0"/>
                        </a:rPr>
                        <a:t>отчетным годом, </a:t>
                      </a:r>
                    </a:p>
                    <a:p>
                      <a:pPr marL="90170">
                        <a:spcAft>
                          <a:spcPts val="0"/>
                        </a:spcAft>
                      </a:pPr>
                      <a:r>
                        <a:rPr lang="ru-RU" sz="1000" dirty="0">
                          <a:latin typeface="Liberation Serif" pitchFamily="18" charset="0"/>
                          <a:ea typeface="Liberation Serif" pitchFamily="18" charset="0"/>
                          <a:cs typeface="Liberation Serif" pitchFamily="18" charset="0"/>
                        </a:rPr>
                        <a:t>итоговый доклад – до 1 ноября 2024 года</a:t>
                      </a:r>
                    </a:p>
                  </a:txBody>
                  <a:tcPr marL="36775" marR="22353" marT="22353" marB="367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269875" algn="just">
                        <a:spcAft>
                          <a:spcPts val="0"/>
                        </a:spcAft>
                      </a:pPr>
                      <a:r>
                        <a:rPr lang="ru-RU" sz="1000" dirty="0">
                          <a:latin typeface="Liberation Serif" pitchFamily="18" charset="0"/>
                          <a:ea typeface="Liberation Serif" pitchFamily="18" charset="0"/>
                          <a:cs typeface="Liberation Serif" pitchFamily="18" charset="0"/>
                        </a:rPr>
                        <a:t>Обеспечен контроль за целевым использованию бюджетных средств, выделенных на проведение противоэпидемических мероприятий, в том числе на профилактику распространения новой </a:t>
                      </a:r>
                      <a:r>
                        <a:rPr lang="ru-RU" sz="1000" dirty="0" err="1">
                          <a:latin typeface="Liberation Serif" pitchFamily="18" charset="0"/>
                          <a:ea typeface="Liberation Serif" pitchFamily="18" charset="0"/>
                          <a:cs typeface="Liberation Serif" pitchFamily="18" charset="0"/>
                        </a:rPr>
                        <a:t>коронавирусной</a:t>
                      </a:r>
                      <a:r>
                        <a:rPr lang="ru-RU" sz="1000" dirty="0">
                          <a:latin typeface="Liberation Serif" pitchFamily="18" charset="0"/>
                          <a:ea typeface="Liberation Serif" pitchFamily="18" charset="0"/>
                          <a:cs typeface="Liberation Serif" pitchFamily="18" charset="0"/>
                        </a:rPr>
                        <a:t> инфекции в 2020 году.</a:t>
                      </a:r>
                    </a:p>
                    <a:p>
                      <a:pPr marL="90170" marR="90170" indent="269875" algn="just">
                        <a:spcAft>
                          <a:spcPts val="0"/>
                        </a:spcAft>
                      </a:pPr>
                      <a:r>
                        <a:rPr lang="ru-RU" sz="1000" dirty="0">
                          <a:latin typeface="Liberation Serif" pitchFamily="18" charset="0"/>
                          <a:ea typeface="Liberation Serif" pitchFamily="18" charset="0"/>
                          <a:cs typeface="Liberation Serif" pitchFamily="18" charset="0"/>
                        </a:rPr>
                        <a:t>В 2022 году целевые средства на профилактику распространения новой </a:t>
                      </a:r>
                      <a:r>
                        <a:rPr lang="ru-RU" sz="1000" dirty="0" err="1">
                          <a:latin typeface="Liberation Serif" pitchFamily="18" charset="0"/>
                          <a:ea typeface="Liberation Serif" pitchFamily="18" charset="0"/>
                          <a:cs typeface="Liberation Serif" pitchFamily="18" charset="0"/>
                        </a:rPr>
                        <a:t>коронавирусной</a:t>
                      </a:r>
                      <a:r>
                        <a:rPr lang="ru-RU" sz="1000" dirty="0">
                          <a:latin typeface="Liberation Serif" pitchFamily="18" charset="0"/>
                          <a:ea typeface="Liberation Serif" pitchFamily="18" charset="0"/>
                          <a:cs typeface="Liberation Serif" pitchFamily="18" charset="0"/>
                        </a:rPr>
                        <a:t> инфекции не поступали.</a:t>
                      </a:r>
                    </a:p>
                    <a:p>
                      <a:pPr marL="90170" marR="90170" indent="269875" algn="just">
                        <a:spcAft>
                          <a:spcPts val="0"/>
                        </a:spcAft>
                      </a:pPr>
                      <a:r>
                        <a:rPr lang="ru-RU" sz="1000" dirty="0">
                          <a:latin typeface="Liberation Serif" pitchFamily="18" charset="0"/>
                          <a:ea typeface="Liberation Serif" pitchFamily="18" charset="0"/>
                          <a:cs typeface="Liberation Serif" pitchFamily="18" charset="0"/>
                        </a:rPr>
                        <a:t>Финансирование мероприятий в рамках национальных проектов осуществляется по отдельному коду бюджетной классификации и направляется в подведомственные муниципальные учреждения по назначению. Осуществляется контроль целевого использования средств.</a:t>
                      </a:r>
                    </a:p>
                  </a:txBody>
                  <a:tcPr marL="0" marR="0" marT="27040" marB="270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0"/>
            <a:ext cx="8229240" cy="836712"/>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4" name="Таблица 3"/>
          <p:cNvGraphicFramePr>
            <a:graphicFrameLocks noGrp="1"/>
          </p:cNvGraphicFramePr>
          <p:nvPr/>
        </p:nvGraphicFramePr>
        <p:xfrm>
          <a:off x="179509" y="836712"/>
          <a:ext cx="8784978" cy="5832648"/>
        </p:xfrm>
        <a:graphic>
          <a:graphicData uri="http://schemas.openxmlformats.org/drawingml/2006/table">
            <a:tbl>
              <a:tblPr/>
              <a:tblGrid>
                <a:gridCol w="404006"/>
                <a:gridCol w="464977"/>
                <a:gridCol w="2947444"/>
                <a:gridCol w="1800200"/>
                <a:gridCol w="2016224"/>
                <a:gridCol w="1152127"/>
              </a:tblGrid>
              <a:tr h="3381514">
                <a:tc>
                  <a:txBody>
                    <a:bodyPr/>
                    <a:lstStyle/>
                    <a:p>
                      <a:pPr algn="ctr">
                        <a:spcAft>
                          <a:spcPts val="0"/>
                        </a:spcAft>
                      </a:pPr>
                      <a:r>
                        <a:rPr lang="ru-RU" sz="500" dirty="0">
                          <a:latin typeface="PT Astra Serif"/>
                          <a:ea typeface="Times New Roman"/>
                          <a:cs typeface="PT Astra Serif"/>
                        </a:rPr>
                        <a:t>24</a:t>
                      </a:r>
                      <a:endParaRPr lang="ru-RU" sz="500" dirty="0">
                        <a:latin typeface="Times New Roman"/>
                        <a:ea typeface="Times New Roman"/>
                        <a:cs typeface="Times New Roman"/>
                      </a:endParaRPr>
                    </a:p>
                  </a:txBody>
                  <a:tcPr marL="29291" marR="17804" marT="17804" marB="292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PT Astra Serif"/>
                          <a:ea typeface="Times New Roman"/>
                          <a:cs typeface="PT Astra Serif"/>
                        </a:rPr>
                        <a:t>24</a:t>
                      </a:r>
                      <a:endParaRPr lang="ru-RU" sz="1000" dirty="0">
                        <a:latin typeface="Times New Roman"/>
                        <a:ea typeface="Times New Roman"/>
                        <a:cs typeface="Times New Roman"/>
                      </a:endParaRPr>
                    </a:p>
                  </a:txBody>
                  <a:tcPr marL="0" marR="0" marT="21538" marB="215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dirty="0">
                          <a:latin typeface="Liberation Serif"/>
                          <a:ea typeface="Times New Roman"/>
                          <a:cs typeface="Times New Roman"/>
                        </a:rPr>
                        <a:t>Информирование</a:t>
                      </a:r>
                      <a:r>
                        <a:rPr lang="ru-RU" sz="1000" dirty="0">
                          <a:latin typeface="Times New Roman"/>
                          <a:ea typeface="Times New Roman"/>
                          <a:cs typeface="Times New Roman"/>
                        </a:rPr>
                        <a:t> </a:t>
                      </a:r>
                      <a:r>
                        <a:rPr lang="ru-RU" sz="1000" dirty="0">
                          <a:latin typeface="Liberation Serif"/>
                          <a:ea typeface="Times New Roman"/>
                          <a:cs typeface="Times New Roman"/>
                        </a:rPr>
                        <a:t>Департамент</a:t>
                      </a:r>
                      <a:r>
                        <a:rPr lang="ru-RU" sz="1000" dirty="0">
                          <a:latin typeface="Times New Roman"/>
                          <a:ea typeface="Times New Roman"/>
                          <a:cs typeface="Times New Roman"/>
                        </a:rPr>
                        <a:t>а </a:t>
                      </a:r>
                      <a:r>
                        <a:rPr lang="ru-RU" sz="1000" dirty="0">
                          <a:latin typeface="Liberation Serif"/>
                          <a:ea typeface="Times New Roman"/>
                          <a:cs typeface="Times New Roman"/>
                        </a:rPr>
                        <a:t>органами местного самоуправления городского округа Верх-Нейвинский в соответствии с подпунктом 2 пункта 4-1 Указа Губернатора Свердловской области от 19.08.2016 № 480-УГ «О едином региональном </a:t>
                      </a:r>
                      <a:r>
                        <a:rPr lang="ru-RU" sz="1000" dirty="0" err="1">
                          <a:latin typeface="Liberation Serif"/>
                          <a:ea typeface="Times New Roman"/>
                          <a:cs typeface="Times New Roman"/>
                        </a:rPr>
                        <a:t>интернет-портале</a:t>
                      </a:r>
                      <a:r>
                        <a:rPr lang="ru-RU" sz="1000" dirty="0">
                          <a:latin typeface="Liberation Serif"/>
                          <a:ea typeface="Times New Roman"/>
                          <a:cs typeface="Times New Roman"/>
                        </a:rPr>
                        <a:t> для размещения проектов нормативных правовых актов Свердловской области и муниципальных нормативных правовых актов в целях их общественного обсуждения и проведения независимой </a:t>
                      </a:r>
                      <a:r>
                        <a:rPr lang="ru-RU" sz="1000" dirty="0" err="1">
                          <a:latin typeface="Liberation Serif"/>
                          <a:ea typeface="Times New Roman"/>
                          <a:cs typeface="Times New Roman"/>
                        </a:rPr>
                        <a:t>антикоррупционной</a:t>
                      </a:r>
                      <a:r>
                        <a:rPr lang="ru-RU" sz="1000" dirty="0">
                          <a:latin typeface="Liberation Serif"/>
                          <a:ea typeface="Times New Roman"/>
                          <a:cs typeface="Times New Roman"/>
                        </a:rPr>
                        <a:t> экспертизы» об изменении адресов официальных сайтов органа местного самоуправления в информационно-телекоммуникационной сети «Интернет» (далее – сеть Интернет) для организации внесения соответствующих изменений в модуль «Независимая </a:t>
                      </a:r>
                      <a:r>
                        <a:rPr lang="ru-RU" sz="1000" dirty="0" err="1">
                          <a:latin typeface="Liberation Serif"/>
                          <a:ea typeface="Times New Roman"/>
                          <a:cs typeface="Times New Roman"/>
                        </a:rPr>
                        <a:t>антикоррупционная</a:t>
                      </a:r>
                      <a:r>
                        <a:rPr lang="ru-RU" sz="1000" dirty="0">
                          <a:latin typeface="Liberation Serif"/>
                          <a:ea typeface="Times New Roman"/>
                          <a:cs typeface="Times New Roman"/>
                        </a:rPr>
                        <a:t> экспертиза» информационной системы Свердловской области «Открытое Правительство Свердловской области» в сети Интернет по адресу </a:t>
                      </a:r>
                      <a:r>
                        <a:rPr lang="ru-RU" sz="1000" dirty="0" err="1">
                          <a:latin typeface="Liberation Serif"/>
                          <a:ea typeface="Times New Roman"/>
                          <a:cs typeface="Times New Roman"/>
                        </a:rPr>
                        <a:t>www.open.midural.ru</a:t>
                      </a:r>
                      <a:endParaRPr lang="ru-RU" sz="1000" dirty="0">
                        <a:latin typeface="Times New Roman"/>
                        <a:ea typeface="Times New Roman"/>
                        <a:cs typeface="Times New Roman"/>
                      </a:endParaRPr>
                    </a:p>
                  </a:txBody>
                  <a:tcPr marL="29291" marR="17804" marT="17804" marB="292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dirty="0">
                          <a:latin typeface="PT Astra Serif"/>
                          <a:ea typeface="Calibri"/>
                          <a:cs typeface="PT Astra Serif"/>
                        </a:rPr>
                        <a:t>в течение 5 рабочих дней </a:t>
                      </a:r>
                      <a:endParaRPr lang="ru-RU" sz="1000" dirty="0">
                        <a:latin typeface="Times New Roman CYR"/>
                        <a:ea typeface="Calibri"/>
                        <a:cs typeface="Times New Roman CYR"/>
                      </a:endParaRPr>
                    </a:p>
                    <a:p>
                      <a:pPr>
                        <a:spcAft>
                          <a:spcPts val="0"/>
                        </a:spcAft>
                      </a:pPr>
                      <a:r>
                        <a:rPr lang="ru-RU" sz="1000" dirty="0">
                          <a:latin typeface="PT Astra Serif"/>
                          <a:ea typeface="Calibri"/>
                          <a:cs typeface="PT Astra Serif"/>
                        </a:rPr>
                        <a:t>со дня изменения адресов официальных сайтов органа местного самоуправления муниципального образования</a:t>
                      </a:r>
                      <a:endParaRPr lang="ru-RU" sz="1000" dirty="0">
                        <a:latin typeface="Times New Roman CYR"/>
                        <a:ea typeface="Calibri"/>
                        <a:cs typeface="Times New Roman CYR"/>
                      </a:endParaRPr>
                    </a:p>
                    <a:p>
                      <a:pPr>
                        <a:spcAft>
                          <a:spcPts val="0"/>
                        </a:spcAft>
                      </a:pPr>
                      <a:r>
                        <a:rPr lang="ru-RU" sz="1000" dirty="0">
                          <a:latin typeface="PT Astra Serif"/>
                          <a:ea typeface="Calibri"/>
                          <a:cs typeface="PT Astra Serif"/>
                        </a:rPr>
                        <a:t>в сети Интернет</a:t>
                      </a:r>
                      <a:endParaRPr lang="ru-RU" sz="1000" dirty="0">
                        <a:latin typeface="Times New Roman CYR"/>
                        <a:ea typeface="Calibri"/>
                        <a:cs typeface="Times New Roman CYR"/>
                      </a:endParaRPr>
                    </a:p>
                  </a:txBody>
                  <a:tcPr marL="29291" marR="17804" marT="17804" marB="292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PT Astra Serif"/>
                          <a:ea typeface="Times New Roman"/>
                          <a:cs typeface="PT Astra Serif"/>
                        </a:rPr>
                        <a:t>В 2022 году адреса официальных сайтов органов местного самоуправления в информационно-телекоммуникационной сети «Интернет» не изменялись.</a:t>
                      </a:r>
                      <a:endParaRPr lang="ru-RU" sz="1000" dirty="0">
                        <a:latin typeface="Times New Roman"/>
                        <a:ea typeface="Times New Roman"/>
                        <a:cs typeface="Times New Roman"/>
                      </a:endParaRPr>
                    </a:p>
                  </a:txBody>
                  <a:tcPr marL="0" marR="0" marT="21538" marB="215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spcAft>
                          <a:spcPts val="0"/>
                        </a:spcAft>
                      </a:pPr>
                      <a:r>
                        <a:rPr lang="ru-RU" sz="1000">
                          <a:latin typeface="PT Astra Serif"/>
                          <a:ea typeface="Times New Roman"/>
                          <a:cs typeface="PT Astra Serif"/>
                        </a:rPr>
                        <a:t>Выполнено в полном объеме в установленные сроки</a:t>
                      </a:r>
                      <a:endParaRPr lang="ru-RU" sz="1000">
                        <a:latin typeface="Times New Roman"/>
                        <a:ea typeface="Times New Roman"/>
                        <a:cs typeface="Times New Roman"/>
                      </a:endParaRPr>
                    </a:p>
                  </a:txBody>
                  <a:tcPr marL="0" marR="0" marT="21538" marB="215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1134">
                <a:tc>
                  <a:txBody>
                    <a:bodyPr/>
                    <a:lstStyle/>
                    <a:p>
                      <a:pPr algn="ctr">
                        <a:spcAft>
                          <a:spcPts val="0"/>
                        </a:spcAft>
                      </a:pPr>
                      <a:r>
                        <a:rPr lang="ru-RU" sz="500">
                          <a:latin typeface="PT Astra Serif"/>
                          <a:ea typeface="Times New Roman"/>
                          <a:cs typeface="PT Astra Serif"/>
                        </a:rPr>
                        <a:t>25</a:t>
                      </a:r>
                      <a:endParaRPr lang="ru-RU" sz="500">
                        <a:latin typeface="Times New Roman"/>
                        <a:ea typeface="Times New Roman"/>
                        <a:cs typeface="Times New Roman"/>
                      </a:endParaRPr>
                    </a:p>
                  </a:txBody>
                  <a:tcPr marL="29291" marR="17804" marT="17804" marB="292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PT Astra Serif"/>
                          <a:ea typeface="Times New Roman"/>
                          <a:cs typeface="PT Astra Serif"/>
                        </a:rPr>
                        <a:t>25</a:t>
                      </a:r>
                      <a:endParaRPr lang="ru-RU" sz="1000">
                        <a:latin typeface="Times New Roman"/>
                        <a:ea typeface="Times New Roman"/>
                        <a:cs typeface="Times New Roman"/>
                      </a:endParaRPr>
                    </a:p>
                  </a:txBody>
                  <a:tcPr marL="0" marR="0" marT="21538" marB="215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Liberation Serif"/>
                          <a:ea typeface="Calibri"/>
                          <a:cs typeface="Times New Roman"/>
                        </a:rPr>
                        <a:t>Проведение мероприятий по профессиональному развитию в сфере противодействия коррупции для муниципальных служащих</a:t>
                      </a:r>
                      <a:r>
                        <a:rPr lang="ru-RU" sz="1000">
                          <a:latin typeface="Times New Roman"/>
                          <a:ea typeface="Times New Roman"/>
                          <a:cs typeface="Times New Roman"/>
                        </a:rPr>
                        <a:t> </a:t>
                      </a:r>
                      <a:r>
                        <a:rPr lang="ru-RU" sz="1000">
                          <a:latin typeface="Liberation Serif"/>
                          <a:ea typeface="Calibri"/>
                          <a:cs typeface="Times New Roman"/>
                        </a:rPr>
                        <a:t>органов местного самоуправления городского округа Верх-Нейвинский</a:t>
                      </a:r>
                      <a:r>
                        <a:rPr lang="ru-RU" sz="1000">
                          <a:latin typeface="Times New Roman"/>
                          <a:ea typeface="Times New Roman"/>
                          <a:cs typeface="Times New Roman"/>
                        </a:rPr>
                        <a:t>,</a:t>
                      </a:r>
                      <a:r>
                        <a:rPr lang="ru-RU" sz="1000">
                          <a:latin typeface="Liberation Serif"/>
                          <a:ea typeface="Calibri"/>
                          <a:cs typeface="Times New Roman"/>
                        </a:rPr>
                        <a:t> в должностные обязанности которых входит участие в противодействии коррупции, включая их обучение по дополнительным профессиональным программам в сфере противодействия коррупции </a:t>
                      </a:r>
                      <a:endParaRPr lang="ru-RU" sz="1000">
                        <a:latin typeface="Times New Roman"/>
                        <a:ea typeface="Times New Roman"/>
                        <a:cs typeface="Times New Roman"/>
                      </a:endParaRPr>
                    </a:p>
                    <a:p>
                      <a:pPr>
                        <a:spcAft>
                          <a:spcPts val="0"/>
                        </a:spcAft>
                      </a:pPr>
                      <a:r>
                        <a:rPr lang="ru-RU" sz="1000" i="1">
                          <a:latin typeface="Liberation Serif"/>
                          <a:ea typeface="Times New Roman"/>
                          <a:cs typeface="Times New Roman"/>
                        </a:rPr>
                        <a:t>(подпункт «а» пункта 39 Национального плана)</a:t>
                      </a:r>
                      <a:endParaRPr lang="ru-RU" sz="1000">
                        <a:latin typeface="Times New Roman"/>
                        <a:ea typeface="Times New Roman"/>
                        <a:cs typeface="Times New Roman"/>
                      </a:endParaRPr>
                    </a:p>
                  </a:txBody>
                  <a:tcPr marL="29291" marR="17804" marT="17804" marB="292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1000" dirty="0">
                          <a:latin typeface="Liberation Serif"/>
                          <a:ea typeface="Calibri"/>
                          <a:cs typeface="Times New Roman CYR"/>
                        </a:rPr>
                        <a:t>ежеквартально, </a:t>
                      </a:r>
                      <a:endParaRPr lang="ru-RU" sz="1000" dirty="0">
                        <a:latin typeface="Times New Roman CYR"/>
                        <a:ea typeface="Calibri"/>
                        <a:cs typeface="Times New Roman CYR"/>
                      </a:endParaRPr>
                    </a:p>
                    <a:p>
                      <a:pPr marL="90170">
                        <a:spcAft>
                          <a:spcPts val="0"/>
                        </a:spcAft>
                      </a:pPr>
                      <a:r>
                        <a:rPr lang="ru-RU" sz="1000" dirty="0">
                          <a:latin typeface="Liberation Serif"/>
                          <a:ea typeface="Calibri"/>
                          <a:cs typeface="Times New Roman CYR"/>
                        </a:rPr>
                        <a:t>за I квартал отчетного года – </a:t>
                      </a:r>
                      <a:br>
                        <a:rPr lang="ru-RU" sz="1000" dirty="0">
                          <a:latin typeface="Liberation Serif"/>
                          <a:ea typeface="Calibri"/>
                          <a:cs typeface="Times New Roman CYR"/>
                        </a:rPr>
                      </a:br>
                      <a:r>
                        <a:rPr lang="ru-RU" sz="1000" dirty="0">
                          <a:latin typeface="Liberation Serif"/>
                          <a:ea typeface="Calibri"/>
                          <a:cs typeface="Times New Roman CYR"/>
                        </a:rPr>
                        <a:t>до 25 апреля отчетного года; </a:t>
                      </a:r>
                      <a:endParaRPr lang="ru-RU" sz="1000" dirty="0">
                        <a:latin typeface="Times New Roman CYR"/>
                        <a:ea typeface="Calibri"/>
                        <a:cs typeface="Times New Roman CYR"/>
                      </a:endParaRPr>
                    </a:p>
                    <a:p>
                      <a:pPr marL="90170">
                        <a:spcAft>
                          <a:spcPts val="0"/>
                        </a:spcAft>
                      </a:pPr>
                      <a:r>
                        <a:rPr lang="ru-RU" sz="1000" dirty="0">
                          <a:latin typeface="Liberation Serif"/>
                          <a:ea typeface="Calibri"/>
                          <a:cs typeface="Times New Roman CYR"/>
                        </a:rPr>
                        <a:t>за II квартал отчетного года – </a:t>
                      </a:r>
                      <a:br>
                        <a:rPr lang="ru-RU" sz="1000" dirty="0">
                          <a:latin typeface="Liberation Serif"/>
                          <a:ea typeface="Calibri"/>
                          <a:cs typeface="Times New Roman CYR"/>
                        </a:rPr>
                      </a:br>
                      <a:r>
                        <a:rPr lang="ru-RU" sz="1000" dirty="0">
                          <a:latin typeface="Liberation Serif"/>
                          <a:ea typeface="Calibri"/>
                          <a:cs typeface="Times New Roman CYR"/>
                        </a:rPr>
                        <a:t>до 25 июля отчетного года; </a:t>
                      </a:r>
                      <a:endParaRPr lang="ru-RU" sz="1000" dirty="0">
                        <a:latin typeface="Times New Roman CYR"/>
                        <a:ea typeface="Calibri"/>
                        <a:cs typeface="Times New Roman CYR"/>
                      </a:endParaRPr>
                    </a:p>
                    <a:p>
                      <a:pPr marL="90170">
                        <a:spcAft>
                          <a:spcPts val="0"/>
                        </a:spcAft>
                      </a:pPr>
                      <a:r>
                        <a:rPr lang="ru-RU" sz="1000" dirty="0">
                          <a:latin typeface="Liberation Serif"/>
                          <a:ea typeface="Calibri"/>
                          <a:cs typeface="Times New Roman CYR"/>
                        </a:rPr>
                        <a:t>за III квартал отчетного года – </a:t>
                      </a:r>
                      <a:br>
                        <a:rPr lang="ru-RU" sz="1000" dirty="0">
                          <a:latin typeface="Liberation Serif"/>
                          <a:ea typeface="Calibri"/>
                          <a:cs typeface="Times New Roman CYR"/>
                        </a:rPr>
                      </a:br>
                      <a:r>
                        <a:rPr lang="ru-RU" sz="1000" dirty="0">
                          <a:latin typeface="Liberation Serif"/>
                          <a:ea typeface="Calibri"/>
                          <a:cs typeface="Times New Roman CYR"/>
                        </a:rPr>
                        <a:t>до 15 октября отчетного года; </a:t>
                      </a:r>
                      <a:endParaRPr lang="ru-RU" sz="1000" dirty="0">
                        <a:latin typeface="Times New Roman CYR"/>
                        <a:ea typeface="Calibri"/>
                        <a:cs typeface="Times New Roman CYR"/>
                      </a:endParaRPr>
                    </a:p>
                    <a:p>
                      <a:pPr marL="90170">
                        <a:spcAft>
                          <a:spcPts val="0"/>
                        </a:spcAft>
                      </a:pPr>
                      <a:r>
                        <a:rPr lang="ru-RU" sz="1000" dirty="0">
                          <a:latin typeface="Liberation Serif"/>
                          <a:ea typeface="Calibri"/>
                          <a:cs typeface="Times New Roman CYR"/>
                        </a:rPr>
                        <a:t>за отчетный год – до 20 января года, следующего за отчетным годом</a:t>
                      </a:r>
                      <a:endParaRPr lang="ru-RU" sz="1000" dirty="0">
                        <a:latin typeface="Times New Roman CYR"/>
                        <a:ea typeface="Calibri"/>
                        <a:cs typeface="Times New Roman CYR"/>
                      </a:endParaRPr>
                    </a:p>
                  </a:txBody>
                  <a:tcPr marL="29291" marR="17804" marT="17804" marB="292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lgn="just">
                        <a:spcAft>
                          <a:spcPts val="0"/>
                        </a:spcAft>
                      </a:pPr>
                      <a:r>
                        <a:rPr lang="ru-RU" sz="1000" dirty="0">
                          <a:latin typeface="PT Astra Serif"/>
                          <a:ea typeface="Times New Roman"/>
                          <a:cs typeface="PT Astra Serif"/>
                        </a:rPr>
                        <a:t>В 2022 проведены  мероприятия по повышению квалификации муниципальных служащих городского округа Верх-Нейвинский, в должностные обязанности которого входит участие в противодействии коррупции, прошел обучение с 11-19 апреля 2022 в </a:t>
                      </a:r>
                      <a:r>
                        <a:rPr lang="ru-RU" sz="1000" dirty="0">
                          <a:latin typeface="Liberation Serif"/>
                          <a:ea typeface="Times New Roman"/>
                          <a:cs typeface="Times New Roman"/>
                        </a:rPr>
                        <a:t>АНО ДПО «Центр профессионального развития ПРОФИ», по теме « Государственная политика в области противодействия коррупции» (72 часа). </a:t>
                      </a:r>
                      <a:endParaRPr lang="ru-RU" sz="1000" dirty="0">
                        <a:latin typeface="Times New Roman"/>
                        <a:ea typeface="Times New Roman"/>
                        <a:cs typeface="Times New Roman"/>
                      </a:endParaRPr>
                    </a:p>
                  </a:txBody>
                  <a:tcPr marL="0" marR="0" marT="21538" marB="215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89535" algn="just">
                        <a:spcAft>
                          <a:spcPts val="0"/>
                        </a:spcAft>
                      </a:pPr>
                      <a:r>
                        <a:rPr lang="ru-RU" sz="1000" dirty="0">
                          <a:latin typeface="PT Astra Serif"/>
                          <a:ea typeface="Times New Roman"/>
                          <a:cs typeface="PT Astra Serif"/>
                        </a:rPr>
                        <a:t>Выполнено в полном объеме в установленные сроки</a:t>
                      </a:r>
                      <a:endParaRPr lang="ru-RU" sz="1000" dirty="0">
                        <a:latin typeface="Times New Roman"/>
                        <a:ea typeface="Times New Roman"/>
                        <a:cs typeface="Times New Roman"/>
                      </a:endParaRPr>
                    </a:p>
                  </a:txBody>
                  <a:tcPr marL="0" marR="0" marT="21538" marB="215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icture 2"/>
          <p:cNvSpPr/>
          <p:nvPr/>
        </p:nvSpPr>
        <p:spPr>
          <a:xfrm>
            <a:off x="7236360" y="-315360"/>
            <a:ext cx="2230920" cy="17848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sp>
        <p:nvSpPr>
          <p:cNvPr id="211" name="PlaceHolder 1"/>
          <p:cNvSpPr>
            <a:spLocks noGrp="1"/>
          </p:cNvSpPr>
          <p:nvPr>
            <p:ph type="title"/>
          </p:nvPr>
        </p:nvSpPr>
        <p:spPr>
          <a:xfrm>
            <a:off x="395640" y="33120"/>
            <a:ext cx="8362800" cy="633600"/>
          </a:xfrm>
          <a:prstGeom prst="rect">
            <a:avLst/>
          </a:prstGeom>
          <a:noFill/>
          <a:ln w="0">
            <a:noFill/>
          </a:ln>
        </p:spPr>
        <p:txBody>
          <a:bodyPr anchor="ctr">
            <a:normAutofit fontScale="90000"/>
          </a:bodyPr>
          <a:lstStyle/>
          <a:p>
            <a:pPr algn="just">
              <a:lnSpc>
                <a:spcPct val="100000"/>
              </a:lnSpc>
            </a:pPr>
            <a:r>
              <a:rPr dirty="0"/>
              <a:t/>
            </a:r>
            <a:br>
              <a:rPr dirty="0"/>
            </a:br>
            <a:r>
              <a:rPr dirty="0"/>
              <a:t/>
            </a:r>
            <a:br>
              <a:rPr dirty="0"/>
            </a:br>
            <a:r>
              <a:rPr dirty="0"/>
              <a:t/>
            </a:r>
            <a:br>
              <a:rPr dirty="0"/>
            </a:br>
            <a:r>
              <a:rPr lang="ru-RU" sz="3000" b="1" strike="noStrike" spc="-1" dirty="0">
                <a:solidFill>
                  <a:srgbClr val="FFFFFF"/>
                </a:solidFill>
                <a:latin typeface="Arial Black"/>
              </a:rPr>
              <a:t>Выполнение плана мероприятий</a:t>
            </a:r>
            <a:r>
              <a:rPr dirty="0"/>
              <a:t/>
            </a:r>
            <a:br>
              <a:rPr dirty="0"/>
            </a:br>
            <a:r>
              <a:rPr dirty="0"/>
              <a:t/>
            </a:r>
            <a:br>
              <a:rPr dirty="0"/>
            </a:br>
            <a:endParaRPr lang="es-ES" sz="1400" b="0" strike="noStrike" spc="-1" dirty="0">
              <a:solidFill>
                <a:srgbClr val="000000"/>
              </a:solidFill>
              <a:latin typeface="Calibri"/>
            </a:endParaRPr>
          </a:p>
        </p:txBody>
      </p:sp>
      <p:graphicFrame>
        <p:nvGraphicFramePr>
          <p:cNvPr id="5" name="Таблица 4"/>
          <p:cNvGraphicFramePr>
            <a:graphicFrameLocks noGrp="1"/>
          </p:cNvGraphicFramePr>
          <p:nvPr/>
        </p:nvGraphicFramePr>
        <p:xfrm>
          <a:off x="395536" y="836712"/>
          <a:ext cx="8568951" cy="5504328"/>
        </p:xfrm>
        <a:graphic>
          <a:graphicData uri="http://schemas.openxmlformats.org/drawingml/2006/table">
            <a:tbl>
              <a:tblPr/>
              <a:tblGrid>
                <a:gridCol w="394070"/>
                <a:gridCol w="453542"/>
                <a:gridCol w="2127092"/>
                <a:gridCol w="1561800"/>
                <a:gridCol w="2664296"/>
                <a:gridCol w="1368151"/>
              </a:tblGrid>
              <a:tr h="2330250">
                <a:tc>
                  <a:txBody>
                    <a:bodyPr/>
                    <a:lstStyle/>
                    <a:p>
                      <a:pPr algn="ctr">
                        <a:spcAft>
                          <a:spcPts val="0"/>
                        </a:spcAft>
                      </a:pPr>
                      <a:r>
                        <a:rPr lang="ru-RU" sz="1000">
                          <a:latin typeface="Liberation Serif" pitchFamily="18" charset="0"/>
                          <a:ea typeface="Liberation Serif" pitchFamily="18" charset="0"/>
                          <a:cs typeface="Liberation Serif" pitchFamily="18" charset="0"/>
                        </a:rPr>
                        <a:t>26</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26</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Liberation Serif" pitchFamily="18" charset="0"/>
                          <a:ea typeface="Liberation Serif" pitchFamily="18" charset="0"/>
                          <a:cs typeface="Liberation Serif" pitchFamily="18" charset="0"/>
                        </a:rPr>
                        <a:t>Проведение мероприятий по профессиональному развитию в сфере противодействия коррупции для лиц, впервые поступивших на муниципальную службу в органы местного самоуправления городского округа Верх-Нейвинский и замещающих должности, связанные с соблюдением антикоррупционных стандартов </a:t>
                      </a:r>
                      <a:r>
                        <a:rPr lang="ru-RU" sz="1000" i="1">
                          <a:latin typeface="Liberation Serif" pitchFamily="18" charset="0"/>
                          <a:ea typeface="Liberation Serif" pitchFamily="18" charset="0"/>
                          <a:cs typeface="Liberation Serif" pitchFamily="18" charset="0"/>
                        </a:rPr>
                        <a:t>(подпункт «б» пункта 39 Национального плана)</a:t>
                      </a:r>
                      <a:endParaRPr lang="ru-RU" sz="1000">
                        <a:latin typeface="Liberation Serif" pitchFamily="18" charset="0"/>
                        <a:ea typeface="Liberation Serif" pitchFamily="18" charset="0"/>
                        <a:cs typeface="Liberation Serif" pitchFamily="18" charset="0"/>
                      </a:endParaRP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1000">
                          <a:latin typeface="Liberation Serif" pitchFamily="18" charset="0"/>
                          <a:ea typeface="Liberation Serif" pitchFamily="18" charset="0"/>
                          <a:cs typeface="Liberation Serif" pitchFamily="18" charset="0"/>
                        </a:rPr>
                        <a:t>ежеквартально,</a:t>
                      </a:r>
                    </a:p>
                    <a:p>
                      <a:pPr marL="90170">
                        <a:spcAft>
                          <a:spcPts val="0"/>
                        </a:spcAft>
                      </a:pPr>
                      <a:r>
                        <a:rPr lang="ru-RU" sz="1000">
                          <a:latin typeface="Liberation Serif" pitchFamily="18" charset="0"/>
                          <a:ea typeface="Liberation Serif" pitchFamily="18" charset="0"/>
                          <a:cs typeface="Liberation Serif" pitchFamily="18" charset="0"/>
                        </a:rPr>
                        <a:t>за I квартал отчетного года – </a:t>
                      </a:r>
                    </a:p>
                    <a:p>
                      <a:pPr marL="90170">
                        <a:spcAft>
                          <a:spcPts val="0"/>
                        </a:spcAft>
                      </a:pPr>
                      <a:r>
                        <a:rPr lang="ru-RU" sz="1000">
                          <a:latin typeface="Liberation Serif" pitchFamily="18" charset="0"/>
                          <a:ea typeface="Liberation Serif" pitchFamily="18" charset="0"/>
                          <a:cs typeface="Liberation Serif" pitchFamily="18" charset="0"/>
                        </a:rPr>
                        <a:t>до 25 апреля отчетного года;</a:t>
                      </a:r>
                    </a:p>
                    <a:p>
                      <a:pPr marL="90170">
                        <a:spcAft>
                          <a:spcPts val="0"/>
                        </a:spcAft>
                      </a:pPr>
                      <a:r>
                        <a:rPr lang="ru-RU" sz="1000">
                          <a:latin typeface="Liberation Serif" pitchFamily="18" charset="0"/>
                          <a:ea typeface="Liberation Serif" pitchFamily="18" charset="0"/>
                          <a:cs typeface="Liberation Serif" pitchFamily="18" charset="0"/>
                        </a:rPr>
                        <a:t>за II квартал отчетного года – </a:t>
                      </a:r>
                    </a:p>
                    <a:p>
                      <a:pPr marL="90170">
                        <a:spcAft>
                          <a:spcPts val="0"/>
                        </a:spcAft>
                      </a:pPr>
                      <a:r>
                        <a:rPr lang="ru-RU" sz="1000">
                          <a:latin typeface="Liberation Serif" pitchFamily="18" charset="0"/>
                          <a:ea typeface="Liberation Serif" pitchFamily="18" charset="0"/>
                          <a:cs typeface="Liberation Serif" pitchFamily="18" charset="0"/>
                        </a:rPr>
                        <a:t>до 25 июля отчетного года;</a:t>
                      </a:r>
                    </a:p>
                    <a:p>
                      <a:pPr marL="90170">
                        <a:spcAft>
                          <a:spcPts val="0"/>
                        </a:spcAft>
                      </a:pPr>
                      <a:r>
                        <a:rPr lang="ru-RU" sz="1000">
                          <a:latin typeface="Liberation Serif" pitchFamily="18" charset="0"/>
                          <a:ea typeface="Liberation Serif" pitchFamily="18" charset="0"/>
                          <a:cs typeface="Liberation Serif" pitchFamily="18" charset="0"/>
                        </a:rPr>
                        <a:t>за III квартал отчетного года – </a:t>
                      </a:r>
                    </a:p>
                    <a:p>
                      <a:pPr marL="90170">
                        <a:spcAft>
                          <a:spcPts val="0"/>
                        </a:spcAft>
                      </a:pPr>
                      <a:r>
                        <a:rPr lang="ru-RU" sz="1000">
                          <a:latin typeface="Liberation Serif" pitchFamily="18" charset="0"/>
                          <a:ea typeface="Liberation Serif" pitchFamily="18" charset="0"/>
                          <a:cs typeface="Liberation Serif" pitchFamily="18" charset="0"/>
                        </a:rPr>
                        <a:t>до 15 октября отчетного года;</a:t>
                      </a:r>
                    </a:p>
                    <a:p>
                      <a:pPr marL="90170">
                        <a:spcAft>
                          <a:spcPts val="0"/>
                        </a:spcAft>
                      </a:pPr>
                      <a:r>
                        <a:rPr lang="ru-RU" sz="1000">
                          <a:latin typeface="Liberation Serif" pitchFamily="18" charset="0"/>
                          <a:ea typeface="Liberation Serif" pitchFamily="18" charset="0"/>
                          <a:cs typeface="Liberation Serif" pitchFamily="18" charset="0"/>
                        </a:rPr>
                        <a:t>за отчетный год – </a:t>
                      </a:r>
                    </a:p>
                    <a:p>
                      <a:pPr marL="90170">
                        <a:spcAft>
                          <a:spcPts val="0"/>
                        </a:spcAft>
                      </a:pPr>
                      <a:r>
                        <a:rPr lang="ru-RU" sz="1000">
                          <a:latin typeface="Liberation Serif" pitchFamily="18" charset="0"/>
                          <a:ea typeface="Liberation Serif" pitchFamily="18" charset="0"/>
                          <a:cs typeface="Liberation Serif" pitchFamily="18" charset="0"/>
                        </a:rPr>
                        <a:t>до 20 января года, следующего </a:t>
                      </a:r>
                    </a:p>
                    <a:p>
                      <a:pPr marL="90170">
                        <a:spcAft>
                          <a:spcPts val="0"/>
                        </a:spcAft>
                      </a:pPr>
                      <a:r>
                        <a:rPr lang="ru-RU" sz="1000">
                          <a:latin typeface="Liberation Serif" pitchFamily="18" charset="0"/>
                          <a:ea typeface="Liberation Serif" pitchFamily="18" charset="0"/>
                          <a:cs typeface="Liberation Serif" pitchFamily="18" charset="0"/>
                        </a:rPr>
                        <a:t>за отчетным годом</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endParaRPr lang="ru-RU" sz="1000">
                        <a:latin typeface="Liberation Serif" pitchFamily="18" charset="0"/>
                        <a:ea typeface="Liberation Serif" pitchFamily="18" charset="0"/>
                        <a:cs typeface="Liberation Serif" pitchFamily="18" charset="0"/>
                      </a:endParaRPr>
                    </a:p>
                    <a:p>
                      <a:pPr marL="90170" marR="90170" indent="179705" algn="just">
                        <a:spcAft>
                          <a:spcPts val="0"/>
                        </a:spcAft>
                      </a:pPr>
                      <a:r>
                        <a:rPr lang="ru-RU" sz="1000">
                          <a:latin typeface="Liberation Serif" pitchFamily="18" charset="0"/>
                          <a:ea typeface="Liberation Serif" pitchFamily="18" charset="0"/>
                          <a:cs typeface="Liberation Serif" pitchFamily="18" charset="0"/>
                        </a:rPr>
                        <a:t>Сотрудник, принятый в июле 2021 года, прошел  обучение с 11.04.2022 — 13.04.2022 в АНО ДПО «Центр профессионального развития ПРОФИ» по программе «Профилактика коррупции в организации (для муниципальных служащих, впервые поступивших  на место службы)» в объеме 18ч.,  </a:t>
                      </a:r>
                    </a:p>
                    <a:p>
                      <a:pPr marL="90170" marR="90170" indent="179705" algn="just">
                        <a:spcAft>
                          <a:spcPts val="0"/>
                        </a:spcAft>
                      </a:pPr>
                      <a:r>
                        <a:rPr lang="ru-RU" sz="1000">
                          <a:latin typeface="Liberation Serif" pitchFamily="18" charset="0"/>
                          <a:ea typeface="Liberation Serif" pitchFamily="18" charset="0"/>
                          <a:cs typeface="Liberation Serif" pitchFamily="18" charset="0"/>
                        </a:rPr>
                        <a:t>По сотруднику, принятому в октябре 2022 года, обучение запланировано на 2023 год.</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4326">
                <a:tc>
                  <a:txBody>
                    <a:bodyPr/>
                    <a:lstStyle/>
                    <a:p>
                      <a:pPr algn="ctr">
                        <a:spcAft>
                          <a:spcPts val="0"/>
                        </a:spcAft>
                      </a:pPr>
                      <a:r>
                        <a:rPr lang="ru-RU" sz="1000">
                          <a:latin typeface="Liberation Serif" pitchFamily="18" charset="0"/>
                          <a:ea typeface="Liberation Serif" pitchFamily="18" charset="0"/>
                          <a:cs typeface="Liberation Serif" pitchFamily="18" charset="0"/>
                        </a:rPr>
                        <a:t>27</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27</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Liberation Serif" pitchFamily="18" charset="0"/>
                          <a:ea typeface="Liberation Serif" pitchFamily="18" charset="0"/>
                          <a:cs typeface="Liberation Serif" pitchFamily="18" charset="0"/>
                        </a:rPr>
                        <a:t>Проведение мероприятий по профессиональному развитию в сфере противодействия коррупции для муниципальных служащих органов местного самоуправления городского округа Верх-Нейвинский, в должностные обязанности которых входит участие в проведении закупок товаров, работ, услуг для обеспечения муниципальных нужд, включая обучение указанных муниципальных служащих по дополнительным профессиональным программам в сфере противодействия коррупции</a:t>
                      </a:r>
                    </a:p>
                    <a:p>
                      <a:pPr>
                        <a:spcAft>
                          <a:spcPts val="0"/>
                        </a:spcAft>
                      </a:pPr>
                      <a:r>
                        <a:rPr lang="ru-RU" sz="1000" i="1">
                          <a:latin typeface="Liberation Serif" pitchFamily="18" charset="0"/>
                          <a:ea typeface="Liberation Serif" pitchFamily="18" charset="0"/>
                          <a:cs typeface="Liberation Serif" pitchFamily="18" charset="0"/>
                        </a:rPr>
                        <a:t>(подпункт «в» пункта 39 Национального плана)</a:t>
                      </a:r>
                      <a:endParaRPr lang="ru-RU" sz="1000">
                        <a:latin typeface="Liberation Serif" pitchFamily="18" charset="0"/>
                        <a:ea typeface="Liberation Serif" pitchFamily="18" charset="0"/>
                        <a:cs typeface="Liberation Serif" pitchFamily="18" charset="0"/>
                      </a:endParaRP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1000">
                          <a:latin typeface="Liberation Serif" pitchFamily="18" charset="0"/>
                          <a:ea typeface="Liberation Serif" pitchFamily="18" charset="0"/>
                          <a:cs typeface="Liberation Serif" pitchFamily="18" charset="0"/>
                        </a:rPr>
                        <a:t>ежеквартально,</a:t>
                      </a:r>
                    </a:p>
                    <a:p>
                      <a:pPr marL="90170">
                        <a:spcAft>
                          <a:spcPts val="0"/>
                        </a:spcAft>
                      </a:pPr>
                      <a:r>
                        <a:rPr lang="ru-RU" sz="1000">
                          <a:latin typeface="Liberation Serif" pitchFamily="18" charset="0"/>
                          <a:ea typeface="Liberation Serif" pitchFamily="18" charset="0"/>
                          <a:cs typeface="Liberation Serif" pitchFamily="18" charset="0"/>
                        </a:rPr>
                        <a:t>за I квартал отчетного года – </a:t>
                      </a:r>
                    </a:p>
                    <a:p>
                      <a:pPr marL="90170">
                        <a:spcAft>
                          <a:spcPts val="0"/>
                        </a:spcAft>
                      </a:pPr>
                      <a:r>
                        <a:rPr lang="ru-RU" sz="1000">
                          <a:latin typeface="Liberation Serif" pitchFamily="18" charset="0"/>
                          <a:ea typeface="Liberation Serif" pitchFamily="18" charset="0"/>
                          <a:cs typeface="Liberation Serif" pitchFamily="18" charset="0"/>
                        </a:rPr>
                        <a:t>до 25 апреля отчетного года;</a:t>
                      </a:r>
                    </a:p>
                    <a:p>
                      <a:pPr marL="90170">
                        <a:spcAft>
                          <a:spcPts val="0"/>
                        </a:spcAft>
                      </a:pPr>
                      <a:r>
                        <a:rPr lang="ru-RU" sz="1000">
                          <a:latin typeface="Liberation Serif" pitchFamily="18" charset="0"/>
                          <a:ea typeface="Liberation Serif" pitchFamily="18" charset="0"/>
                          <a:cs typeface="Liberation Serif" pitchFamily="18" charset="0"/>
                        </a:rPr>
                        <a:t>за II квартал отчетного года – </a:t>
                      </a:r>
                    </a:p>
                    <a:p>
                      <a:pPr marL="90170">
                        <a:spcAft>
                          <a:spcPts val="0"/>
                        </a:spcAft>
                      </a:pPr>
                      <a:r>
                        <a:rPr lang="ru-RU" sz="1000">
                          <a:latin typeface="Liberation Serif" pitchFamily="18" charset="0"/>
                          <a:ea typeface="Liberation Serif" pitchFamily="18" charset="0"/>
                          <a:cs typeface="Liberation Serif" pitchFamily="18" charset="0"/>
                        </a:rPr>
                        <a:t>до 25 июля отчетного года;</a:t>
                      </a:r>
                    </a:p>
                    <a:p>
                      <a:pPr marL="90170">
                        <a:spcAft>
                          <a:spcPts val="0"/>
                        </a:spcAft>
                      </a:pPr>
                      <a:r>
                        <a:rPr lang="ru-RU" sz="1000">
                          <a:latin typeface="Liberation Serif" pitchFamily="18" charset="0"/>
                          <a:ea typeface="Liberation Serif" pitchFamily="18" charset="0"/>
                          <a:cs typeface="Liberation Serif" pitchFamily="18" charset="0"/>
                        </a:rPr>
                        <a:t>за III квартал отчетного года – </a:t>
                      </a:r>
                    </a:p>
                    <a:p>
                      <a:pPr marL="90170">
                        <a:spcAft>
                          <a:spcPts val="0"/>
                        </a:spcAft>
                      </a:pPr>
                      <a:r>
                        <a:rPr lang="ru-RU" sz="1000">
                          <a:latin typeface="Liberation Serif" pitchFamily="18" charset="0"/>
                          <a:ea typeface="Liberation Serif" pitchFamily="18" charset="0"/>
                          <a:cs typeface="Liberation Serif" pitchFamily="18" charset="0"/>
                        </a:rPr>
                        <a:t>до 15 октября отчетного года;</a:t>
                      </a:r>
                    </a:p>
                    <a:p>
                      <a:pPr marL="90170">
                        <a:spcAft>
                          <a:spcPts val="0"/>
                        </a:spcAft>
                      </a:pPr>
                      <a:r>
                        <a:rPr lang="ru-RU" sz="1000">
                          <a:latin typeface="Liberation Serif" pitchFamily="18" charset="0"/>
                          <a:ea typeface="Liberation Serif" pitchFamily="18" charset="0"/>
                          <a:cs typeface="Liberation Serif" pitchFamily="18" charset="0"/>
                        </a:rPr>
                        <a:t>за отчетный год – </a:t>
                      </a:r>
                    </a:p>
                    <a:p>
                      <a:pPr marL="90170">
                        <a:spcAft>
                          <a:spcPts val="0"/>
                        </a:spcAft>
                      </a:pPr>
                      <a:r>
                        <a:rPr lang="ru-RU" sz="1000">
                          <a:latin typeface="Liberation Serif" pitchFamily="18" charset="0"/>
                          <a:ea typeface="Liberation Serif" pitchFamily="18" charset="0"/>
                          <a:cs typeface="Liberation Serif" pitchFamily="18" charset="0"/>
                        </a:rPr>
                        <a:t>до 20 января года, следующего </a:t>
                      </a:r>
                    </a:p>
                    <a:p>
                      <a:pPr marL="90170">
                        <a:spcAft>
                          <a:spcPts val="0"/>
                        </a:spcAft>
                      </a:pPr>
                      <a:r>
                        <a:rPr lang="ru-RU" sz="1000">
                          <a:latin typeface="Liberation Serif" pitchFamily="18" charset="0"/>
                          <a:ea typeface="Liberation Serif" pitchFamily="18" charset="0"/>
                          <a:cs typeface="Liberation Serif" pitchFamily="18" charset="0"/>
                        </a:rPr>
                        <a:t>за отчетным годом</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269875" algn="just">
                        <a:spcAft>
                          <a:spcPts val="0"/>
                        </a:spcAft>
                      </a:pPr>
                      <a:r>
                        <a:rPr lang="ru-RU" sz="1000" dirty="0">
                          <a:latin typeface="Liberation Serif" pitchFamily="18" charset="0"/>
                          <a:ea typeface="Liberation Serif" pitchFamily="18" charset="0"/>
                          <a:cs typeface="Liberation Serif" pitchFamily="18" charset="0"/>
                        </a:rPr>
                        <a:t>Обеспечена профессиональная переподготовка специалиста администрации городского округа Верх-Нейвинский, занимающегося осуществлением закупок для обеспечения муниципальных нужд, в 2019 году по программе «Контрактная система в сфере закупок товаров, работ, услуг для обеспечения государственных и муниципальных нужд 44-ФЗ» (295 часов) в ЧУ ДПО «</a:t>
                      </a:r>
                      <a:r>
                        <a:rPr lang="ru-RU" sz="1000" dirty="0" err="1">
                          <a:latin typeface="Liberation Serif" pitchFamily="18" charset="0"/>
                          <a:ea typeface="Liberation Serif" pitchFamily="18" charset="0"/>
                          <a:cs typeface="Liberation Serif" pitchFamily="18" charset="0"/>
                        </a:rPr>
                        <a:t>ЭмМенеджмент</a:t>
                      </a:r>
                      <a:r>
                        <a:rPr lang="ru-RU" sz="1000" dirty="0">
                          <a:latin typeface="Liberation Serif" pitchFamily="18" charset="0"/>
                          <a:ea typeface="Liberation Serif" pitchFamily="18" charset="0"/>
                          <a:cs typeface="Liberation Serif" pitchFamily="18" charset="0"/>
                        </a:rPr>
                        <a:t>». </a:t>
                      </a:r>
                    </a:p>
                    <a:p>
                      <a:pPr marL="90170" marR="90170" indent="269875" algn="just">
                        <a:spcAft>
                          <a:spcPts val="0"/>
                        </a:spcAft>
                      </a:pPr>
                      <a:r>
                        <a:rPr lang="ru-RU" sz="1000" dirty="0">
                          <a:latin typeface="Liberation Serif" pitchFamily="18" charset="0"/>
                          <a:ea typeface="Liberation Serif" pitchFamily="18" charset="0"/>
                          <a:cs typeface="Liberation Serif" pitchFamily="18" charset="0"/>
                        </a:rPr>
                        <a:t>В 2021 году прошли курсы повышения квалификации члены комиссии по осуществлению закупок администрации городского округа по программе «Управление государственными и муниципальными закупками» (120ч.) в Учебном центре дополнительного профессионального образования «АСТ».  </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Picture 2"/>
          <p:cNvSpPr/>
          <p:nvPr/>
        </p:nvSpPr>
        <p:spPr>
          <a:xfrm>
            <a:off x="7308360" y="-315360"/>
            <a:ext cx="2230920" cy="17848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sp>
        <p:nvSpPr>
          <p:cNvPr id="214" name="PlaceHolder 1"/>
          <p:cNvSpPr>
            <a:spLocks noGrp="1"/>
          </p:cNvSpPr>
          <p:nvPr>
            <p:ph type="title"/>
          </p:nvPr>
        </p:nvSpPr>
        <p:spPr>
          <a:xfrm>
            <a:off x="899640" y="115920"/>
            <a:ext cx="7794720" cy="649080"/>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5" name="Таблица 4"/>
          <p:cNvGraphicFramePr>
            <a:graphicFrameLocks noGrp="1"/>
          </p:cNvGraphicFramePr>
          <p:nvPr/>
        </p:nvGraphicFramePr>
        <p:xfrm>
          <a:off x="251520" y="908720"/>
          <a:ext cx="8640960" cy="4608512"/>
        </p:xfrm>
        <a:graphic>
          <a:graphicData uri="http://schemas.openxmlformats.org/drawingml/2006/table">
            <a:tbl>
              <a:tblPr/>
              <a:tblGrid>
                <a:gridCol w="504056"/>
                <a:gridCol w="350680"/>
                <a:gridCol w="2144966"/>
                <a:gridCol w="1509941"/>
                <a:gridCol w="2462760"/>
                <a:gridCol w="1668557"/>
              </a:tblGrid>
              <a:tr h="2367330">
                <a:tc>
                  <a:txBody>
                    <a:bodyPr/>
                    <a:lstStyle/>
                    <a:p>
                      <a:pPr algn="ctr">
                        <a:spcAft>
                          <a:spcPts val="0"/>
                        </a:spcAft>
                      </a:pPr>
                      <a:r>
                        <a:rPr lang="ru-RU" sz="800" dirty="0">
                          <a:latin typeface="Liberation Serif" pitchFamily="18" charset="0"/>
                          <a:ea typeface="Liberation Serif" pitchFamily="18" charset="0"/>
                          <a:cs typeface="Liberation Serif" pitchFamily="18" charset="0"/>
                        </a:rPr>
                        <a:t>28</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Liberation Serif" pitchFamily="18" charset="0"/>
                          <a:ea typeface="Liberation Serif" pitchFamily="18" charset="0"/>
                          <a:cs typeface="Liberation Serif" pitchFamily="18" charset="0"/>
                        </a:rPr>
                        <a:t>28</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latin typeface="Liberation Serif" pitchFamily="18" charset="0"/>
                          <a:ea typeface="Liberation Serif" pitchFamily="18" charset="0"/>
                          <a:cs typeface="Liberation Serif" pitchFamily="18" charset="0"/>
                        </a:rPr>
                        <a:t>Подготовка предложений по систематизации и актуализации нормативно-правовой базы в сфере противодействия коррупции, учитывая необходимость своевременного приведения норм законодательства о противодействии коррупции в соответствие с нормами иного законодательства Российской Федерации, устранения пробелов и противоречий в правовом регулировании в сфере противодействия коррупции, а также неэффективных и устаревших норм, содержащихся в нормативных правовых актах Российской Федерации о противодействии коррупции </a:t>
                      </a:r>
                    </a:p>
                    <a:p>
                      <a:pPr>
                        <a:spcAft>
                          <a:spcPts val="0"/>
                        </a:spcAft>
                      </a:pPr>
                      <a:r>
                        <a:rPr lang="ru-RU" sz="800" i="1" dirty="0">
                          <a:latin typeface="Liberation Serif" pitchFamily="18" charset="0"/>
                          <a:ea typeface="Liberation Serif" pitchFamily="18" charset="0"/>
                          <a:cs typeface="Liberation Serif" pitchFamily="18" charset="0"/>
                        </a:rPr>
                        <a:t>(пункт 49 Национального плана)</a:t>
                      </a:r>
                      <a:endParaRPr lang="ru-RU" sz="800" dirty="0">
                        <a:latin typeface="Liberation Serif" pitchFamily="18" charset="0"/>
                        <a:ea typeface="Liberation Serif" pitchFamily="18" charset="0"/>
                        <a:cs typeface="Liberation Serif" pitchFamily="18" charset="0"/>
                      </a:endParaRP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800" dirty="0">
                          <a:latin typeface="Liberation Serif" pitchFamily="18" charset="0"/>
                          <a:ea typeface="Liberation Serif" pitchFamily="18" charset="0"/>
                          <a:cs typeface="Liberation Serif" pitchFamily="18" charset="0"/>
                        </a:rPr>
                        <a:t>ежегодно, до </a:t>
                      </a:r>
                    </a:p>
                    <a:p>
                      <a:pPr marL="90170">
                        <a:spcAft>
                          <a:spcPts val="0"/>
                        </a:spcAft>
                      </a:pPr>
                      <a:r>
                        <a:rPr lang="ru-RU" sz="800" dirty="0">
                          <a:latin typeface="Liberation Serif" pitchFamily="18" charset="0"/>
                          <a:ea typeface="Liberation Serif" pitchFamily="18" charset="0"/>
                          <a:cs typeface="Liberation Serif" pitchFamily="18" charset="0"/>
                        </a:rPr>
                        <a:t>1 октября</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270510" algn="just">
                        <a:spcAft>
                          <a:spcPts val="0"/>
                        </a:spcAft>
                      </a:pPr>
                      <a:r>
                        <a:rPr lang="ru-RU" sz="800" dirty="0">
                          <a:latin typeface="Liberation Serif" pitchFamily="18" charset="0"/>
                          <a:ea typeface="Liberation Serif" pitchFamily="18" charset="0"/>
                          <a:cs typeface="Liberation Serif" pitchFamily="18" charset="0"/>
                        </a:rPr>
                        <a:t>Предложения по систематизации и актуализации нормативно-правовой базы в сфере противодействия коррупции, в течение 2022 года не формулировались.</a:t>
                      </a:r>
                    </a:p>
                    <a:p>
                      <a:pPr marL="89535" marR="90170" indent="270510" algn="just">
                        <a:spcAft>
                          <a:spcPts val="0"/>
                        </a:spcAft>
                      </a:pPr>
                      <a:r>
                        <a:rPr lang="ru-RU" sz="800" dirty="0">
                          <a:latin typeface="Liberation Serif" pitchFamily="18" charset="0"/>
                          <a:ea typeface="Liberation Serif" pitchFamily="18" charset="0"/>
                          <a:cs typeface="Liberation Serif" pitchFamily="18" charset="0"/>
                        </a:rPr>
                        <a:t> Пробелов и противоречий в правовом регулировании в сфере противодействия коррупции, а также неэффективных и устаревших норм, содержащихся в нормативных правовых актах Российской Федерации о противодействии коррупции не обнаружено.</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Пробелов и противоречий в правовом регулировании в сфере противодействия коррупции, а также неэффективных и устаревших норм, содержащихся в нормативных правовых актах Российской Федерации о противодействии коррупции не выявлено.</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182">
                <a:tc>
                  <a:txBody>
                    <a:bodyPr/>
                    <a:lstStyle/>
                    <a:p>
                      <a:pPr algn="ctr">
                        <a:spcAft>
                          <a:spcPts val="0"/>
                        </a:spcAft>
                      </a:pPr>
                      <a:r>
                        <a:rPr lang="ru-RU" sz="800" dirty="0">
                          <a:latin typeface="Liberation Serif" pitchFamily="18" charset="0"/>
                          <a:ea typeface="Liberation Serif" pitchFamily="18" charset="0"/>
                          <a:cs typeface="Liberation Serif" pitchFamily="18" charset="0"/>
                        </a:rPr>
                        <a:t>29</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29</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latin typeface="Liberation Serif" pitchFamily="18" charset="0"/>
                          <a:ea typeface="Liberation Serif" pitchFamily="18" charset="0"/>
                          <a:cs typeface="Liberation Serif" pitchFamily="18" charset="0"/>
                        </a:rPr>
                        <a:t>Мониторинг хода реализации в органах местного самоуправления муниципального образования Национального плана и анализ его результатов  </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spcAft>
                          <a:spcPts val="0"/>
                        </a:spcAft>
                      </a:pPr>
                      <a:r>
                        <a:rPr lang="ru-RU" sz="800">
                          <a:latin typeface="Liberation Serif" pitchFamily="18" charset="0"/>
                          <a:ea typeface="Liberation Serif" pitchFamily="18" charset="0"/>
                          <a:cs typeface="Liberation Serif" pitchFamily="18" charset="0"/>
                        </a:rPr>
                        <a:t>ежеквартально,</a:t>
                      </a:r>
                    </a:p>
                    <a:p>
                      <a:pPr marL="90170">
                        <a:spcAft>
                          <a:spcPts val="0"/>
                        </a:spcAft>
                      </a:pPr>
                      <a:r>
                        <a:rPr lang="ru-RU" sz="800">
                          <a:latin typeface="Liberation Serif" pitchFamily="18" charset="0"/>
                          <a:ea typeface="Liberation Serif" pitchFamily="18" charset="0"/>
                          <a:cs typeface="Liberation Serif" pitchFamily="18" charset="0"/>
                        </a:rPr>
                        <a:t>за I квартал отчетного года – </a:t>
                      </a:r>
                    </a:p>
                    <a:p>
                      <a:pPr marL="90170">
                        <a:spcAft>
                          <a:spcPts val="0"/>
                        </a:spcAft>
                      </a:pPr>
                      <a:r>
                        <a:rPr lang="ru-RU" sz="800">
                          <a:latin typeface="Liberation Serif" pitchFamily="18" charset="0"/>
                          <a:ea typeface="Liberation Serif" pitchFamily="18" charset="0"/>
                          <a:cs typeface="Liberation Serif" pitchFamily="18" charset="0"/>
                        </a:rPr>
                        <a:t>до 25 апреля отчетного года;</a:t>
                      </a:r>
                    </a:p>
                    <a:p>
                      <a:pPr marL="90170">
                        <a:spcAft>
                          <a:spcPts val="0"/>
                        </a:spcAft>
                      </a:pPr>
                      <a:r>
                        <a:rPr lang="ru-RU" sz="800">
                          <a:latin typeface="Liberation Serif" pitchFamily="18" charset="0"/>
                          <a:ea typeface="Liberation Serif" pitchFamily="18" charset="0"/>
                          <a:cs typeface="Liberation Serif" pitchFamily="18" charset="0"/>
                        </a:rPr>
                        <a:t>за II квартал отчетного года – </a:t>
                      </a:r>
                    </a:p>
                    <a:p>
                      <a:pPr marL="90170">
                        <a:spcAft>
                          <a:spcPts val="0"/>
                        </a:spcAft>
                      </a:pPr>
                      <a:r>
                        <a:rPr lang="ru-RU" sz="800">
                          <a:latin typeface="Liberation Serif" pitchFamily="18" charset="0"/>
                          <a:ea typeface="Liberation Serif" pitchFamily="18" charset="0"/>
                          <a:cs typeface="Liberation Serif" pitchFamily="18" charset="0"/>
                        </a:rPr>
                        <a:t>до 25 июля отчетного года;</a:t>
                      </a:r>
                    </a:p>
                    <a:p>
                      <a:pPr marL="90170">
                        <a:spcAft>
                          <a:spcPts val="0"/>
                        </a:spcAft>
                      </a:pPr>
                      <a:r>
                        <a:rPr lang="ru-RU" sz="800">
                          <a:latin typeface="Liberation Serif" pitchFamily="18" charset="0"/>
                          <a:ea typeface="Liberation Serif" pitchFamily="18" charset="0"/>
                          <a:cs typeface="Liberation Serif" pitchFamily="18" charset="0"/>
                        </a:rPr>
                        <a:t>за III квартал отчетного года – </a:t>
                      </a:r>
                    </a:p>
                    <a:p>
                      <a:pPr marL="90170">
                        <a:spcAft>
                          <a:spcPts val="0"/>
                        </a:spcAft>
                      </a:pPr>
                      <a:r>
                        <a:rPr lang="ru-RU" sz="800">
                          <a:latin typeface="Liberation Serif" pitchFamily="18" charset="0"/>
                          <a:ea typeface="Liberation Serif" pitchFamily="18" charset="0"/>
                          <a:cs typeface="Liberation Serif" pitchFamily="18" charset="0"/>
                        </a:rPr>
                        <a:t>до 15 октября отчетного года;</a:t>
                      </a:r>
                    </a:p>
                    <a:p>
                      <a:pPr marL="90170">
                        <a:spcAft>
                          <a:spcPts val="0"/>
                        </a:spcAft>
                      </a:pPr>
                      <a:r>
                        <a:rPr lang="ru-RU" sz="800">
                          <a:latin typeface="Liberation Serif" pitchFamily="18" charset="0"/>
                          <a:ea typeface="Liberation Serif" pitchFamily="18" charset="0"/>
                          <a:cs typeface="Liberation Serif" pitchFamily="18" charset="0"/>
                        </a:rPr>
                        <a:t>за отчетный год – </a:t>
                      </a:r>
                    </a:p>
                    <a:p>
                      <a:pPr marL="90170">
                        <a:spcAft>
                          <a:spcPts val="0"/>
                        </a:spcAft>
                      </a:pPr>
                      <a:r>
                        <a:rPr lang="ru-RU" sz="800">
                          <a:latin typeface="Liberation Serif" pitchFamily="18" charset="0"/>
                          <a:ea typeface="Liberation Serif" pitchFamily="18" charset="0"/>
                          <a:cs typeface="Liberation Serif" pitchFamily="18" charset="0"/>
                        </a:rPr>
                        <a:t>до 20 января года, следующего </a:t>
                      </a:r>
                    </a:p>
                    <a:p>
                      <a:pPr marL="90170">
                        <a:spcAft>
                          <a:spcPts val="0"/>
                        </a:spcAft>
                      </a:pPr>
                      <a:r>
                        <a:rPr lang="ru-RU" sz="800">
                          <a:latin typeface="Liberation Serif" pitchFamily="18" charset="0"/>
                          <a:ea typeface="Liberation Serif" pitchFamily="18" charset="0"/>
                          <a:cs typeface="Liberation Serif" pitchFamily="18" charset="0"/>
                        </a:rPr>
                        <a:t>за отчетным годом</a:t>
                      </a:r>
                    </a:p>
                  </a:txBody>
                  <a:tcPr marL="36821" marR="22381" marT="22381" marB="3682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170" indent="180340" algn="just">
                        <a:spcAft>
                          <a:spcPts val="0"/>
                        </a:spcAft>
                      </a:pPr>
                      <a:r>
                        <a:rPr lang="ru-RU" sz="800" dirty="0">
                          <a:latin typeface="Liberation Serif" pitchFamily="18" charset="0"/>
                          <a:ea typeface="Liberation Serif" pitchFamily="18" charset="0"/>
                          <a:cs typeface="Liberation Serif" pitchFamily="18" charset="0"/>
                        </a:rPr>
                        <a:t>Обеспечен мониторинг хода реализации Национального плана по противодействию коррупции в рамках муниципального плана мероприятий по противодействию коррупции в городском округе Верх-Нейвинский и анализ его результатов ежеквартально. </a:t>
                      </a:r>
                    </a:p>
                    <a:p>
                      <a:pPr marL="89535" marR="90170" indent="180340" algn="just">
                        <a:spcAft>
                          <a:spcPts val="0"/>
                        </a:spcAft>
                      </a:pPr>
                      <a:r>
                        <a:rPr lang="ru-RU" sz="800" dirty="0">
                          <a:latin typeface="Liberation Serif" pitchFamily="18" charset="0"/>
                          <a:ea typeface="Liberation Serif" pitchFamily="18" charset="0"/>
                          <a:cs typeface="Liberation Serif" pitchFamily="18" charset="0"/>
                        </a:rPr>
                        <a:t>Обеспечено рассмотрение хода реализации плана мероприятий по противодействию коррупции в городском округе Верх-Нейвинский на заседаниях Комиссии по координации работы по противодействию коррупции ежеквартально. </a:t>
                      </a:r>
                    </a:p>
                    <a:p>
                      <a:pPr marL="89535" marR="90170" indent="180340" algn="just">
                        <a:spcAft>
                          <a:spcPts val="0"/>
                        </a:spcAft>
                      </a:pPr>
                      <a:r>
                        <a:rPr lang="ru-RU" sz="800" dirty="0">
                          <a:latin typeface="Liberation Serif" pitchFamily="18" charset="0"/>
                          <a:ea typeface="Liberation Serif" pitchFamily="18" charset="0"/>
                          <a:cs typeface="Liberation Serif" pitchFamily="18" charset="0"/>
                        </a:rPr>
                        <a:t>Информация направлена в Департамент противодействию коррупции и контроля свердловской области.</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7074" marB="270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5" name="Rectangle 1"/>
          <p:cNvSpPr>
            <a:spLocks noChangeArrowheads="1"/>
          </p:cNvSpPr>
          <p:nvPr/>
        </p:nvSpPr>
        <p:spPr bwMode="auto">
          <a:xfrm>
            <a:off x="0" y="5514546"/>
            <a:ext cx="9144000" cy="9694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zh-CN" sz="1200" b="1" i="0" u="none" strike="noStrike" cap="none" normalizeH="0" baseline="0" dirty="0" smtClean="0">
                <a:ln>
                  <a:noFill/>
                </a:ln>
                <a:solidFill>
                  <a:schemeClr val="tx1"/>
                </a:solidFill>
                <a:effectLst/>
                <a:latin typeface="Arial" pitchFamily="34" charset="0"/>
                <a:ea typeface="Times New Roman" pitchFamily="18" charset="0"/>
                <a:cs typeface="PT Astra Serif" pitchFamily="18" charset="-52"/>
              </a:rPr>
              <a:t>ВЫВОД: </a:t>
            </a:r>
            <a:endParaRPr kumimoji="0" lang="ru-RU" altLang="zh-CN"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zh-CN" sz="900" b="0" i="0" u="none" strike="noStrike" cap="none" normalizeH="0" baseline="0" dirty="0" smtClean="0">
                <a:ln>
                  <a:noFill/>
                </a:ln>
                <a:solidFill>
                  <a:schemeClr val="tx1"/>
                </a:solidFill>
                <a:effectLst/>
                <a:latin typeface="Arial" pitchFamily="34" charset="0"/>
                <a:ea typeface="PT Astra Serif" pitchFamily="18" charset="-52"/>
                <a:cs typeface="PT Astra Serif" pitchFamily="18" charset="-52"/>
              </a:rPr>
              <a:t> </a:t>
            </a:r>
            <a:r>
              <a:rPr kumimoji="0" lang="ru-RU" altLang="zh-CN" sz="900" b="0" i="0" u="none" strike="noStrike" cap="none" normalizeH="0" baseline="0" dirty="0" smtClean="0">
                <a:ln>
                  <a:noFill/>
                </a:ln>
                <a:solidFill>
                  <a:schemeClr val="tx1"/>
                </a:solidFill>
                <a:effectLst/>
                <a:latin typeface="Liberation Serif" pitchFamily="18" charset="0"/>
                <a:ea typeface="Liberation Serif" pitchFamily="18" charset="0"/>
                <a:cs typeface="Liberation Serif" pitchFamily="18" charset="0"/>
              </a:rPr>
              <a:t>Из 29 мероприятий Плана, запланированных к выполнению в 2022 году, выполнено 28 мероприятий, исполнение  1 мероприятия перенесено на 1 полугодие 2023 г.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zh-CN" sz="900" b="0" i="0" u="none" strike="noStrike" cap="none" normalizeH="0" baseline="0" dirty="0" smtClean="0">
                <a:ln>
                  <a:noFill/>
                </a:ln>
                <a:solidFill>
                  <a:schemeClr val="tx1"/>
                </a:solidFill>
                <a:effectLst/>
                <a:latin typeface="Liberation Serif" pitchFamily="18" charset="0"/>
                <a:ea typeface="Liberation Serif" pitchFamily="18" charset="0"/>
                <a:cs typeface="Liberation Serif" pitchFamily="18" charset="0"/>
              </a:rPr>
              <a:t>Причины и условия, способствующие коррупционным нарушениям: не выявлены.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zh-CN" sz="900" b="0" i="0" u="none" strike="noStrike" cap="none" normalizeH="0" baseline="0" dirty="0" smtClean="0">
                <a:ln>
                  <a:noFill/>
                </a:ln>
                <a:solidFill>
                  <a:schemeClr val="tx1"/>
                </a:solidFill>
                <a:effectLst/>
                <a:latin typeface="Liberation Serif" pitchFamily="18" charset="0"/>
                <a:ea typeface="Liberation Serif" pitchFamily="18" charset="0"/>
                <a:cs typeface="Liberation Serif" pitchFamily="18" charset="0"/>
              </a:rPr>
              <a:t>Меры по устранению причин и условий, способствующих коррупционным нарушениям не применялись.</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Picture 2"/>
          <p:cNvSpPr/>
          <p:nvPr/>
        </p:nvSpPr>
        <p:spPr>
          <a:xfrm>
            <a:off x="5940000" y="-172800"/>
            <a:ext cx="2446920" cy="19576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sp>
        <p:nvSpPr>
          <p:cNvPr id="224" name="Прямоугольник 1"/>
          <p:cNvSpPr/>
          <p:nvPr/>
        </p:nvSpPr>
        <p:spPr>
          <a:xfrm>
            <a:off x="549720" y="1484640"/>
            <a:ext cx="8208720" cy="2221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ru-RU" sz="1400" b="0" strike="noStrike" spc="-1">
                <a:solidFill>
                  <a:srgbClr val="000000"/>
                </a:solidFill>
                <a:latin typeface="TimesNewRomanPSMT"/>
              </a:rPr>
              <a:t>В рамках реализации  Концепции взаимодействия органов государственной власти Свердловской области, органов местного самоуправления муниципальных образований, расположенных на территории Свердловской области, и институтов гражданского общества, с органами местного самоуправления городского округа Верх-Нейвинский в сфере противодействия коррупции в 2021 году осуществляли взаимодействие с:</a:t>
            </a:r>
            <a:endParaRPr lang="ru-RU" sz="1400" b="0" strike="noStrike" spc="-1">
              <a:latin typeface="Arial"/>
            </a:endParaRPr>
          </a:p>
          <a:p>
            <a:pPr algn="just">
              <a:lnSpc>
                <a:spcPct val="100000"/>
              </a:lnSpc>
            </a:pPr>
            <a:endParaRPr lang="ru-RU" sz="1400" b="0" strike="noStrike" spc="-1">
              <a:latin typeface="Arial"/>
            </a:endParaRPr>
          </a:p>
          <a:p>
            <a:pPr marL="343080" indent="-343080" algn="just">
              <a:lnSpc>
                <a:spcPct val="100000"/>
              </a:lnSpc>
              <a:buClr>
                <a:srgbClr val="000000"/>
              </a:buClr>
              <a:buFont typeface="StarSymbol"/>
              <a:buAutoNum type="arabicPeriod"/>
            </a:pPr>
            <a:r>
              <a:rPr lang="ru-RU" sz="1400" b="0" strike="noStrike" spc="-1">
                <a:solidFill>
                  <a:srgbClr val="000000"/>
                </a:solidFill>
                <a:latin typeface="TimesNewRomanPSMT"/>
              </a:rPr>
              <a:t>Общественной палатой городского округа Верх-Нейвинский;</a:t>
            </a:r>
            <a:endParaRPr lang="ru-RU" sz="1400" b="0" strike="noStrike" spc="-1">
              <a:latin typeface="Arial"/>
            </a:endParaRPr>
          </a:p>
          <a:p>
            <a:pPr algn="just">
              <a:lnSpc>
                <a:spcPct val="100000"/>
              </a:lnSpc>
            </a:pPr>
            <a:endParaRPr lang="ru-RU" sz="1400" b="0" strike="noStrike" spc="-1">
              <a:latin typeface="Arial"/>
            </a:endParaRPr>
          </a:p>
          <a:p>
            <a:pPr algn="just">
              <a:lnSpc>
                <a:spcPct val="100000"/>
              </a:lnSpc>
            </a:pPr>
            <a:r>
              <a:rPr lang="ru-RU" sz="1400" b="0" strike="noStrike" spc="-1">
                <a:solidFill>
                  <a:srgbClr val="000000"/>
                </a:solidFill>
                <a:latin typeface="TimesNewRomanPSMT"/>
              </a:rPr>
              <a:t>2. Местным отделением Свердловской областной общественной организации ветеранов войны, труда, боевых действий, государственной службы, пенсионеров городского круга Верх-Нейвинский.</a:t>
            </a:r>
            <a:endParaRPr lang="ru-RU" sz="1400" b="0" strike="noStrike" spc="-1">
              <a:latin typeface="Arial"/>
            </a:endParaRPr>
          </a:p>
        </p:txBody>
      </p:sp>
      <p:pic>
        <p:nvPicPr>
          <p:cNvPr id="225" name="Рисунок 4"/>
          <p:cNvPicPr/>
          <p:nvPr/>
        </p:nvPicPr>
        <p:blipFill>
          <a:blip r:embed="rId3" cstate="print"/>
          <a:stretch/>
        </p:blipFill>
        <p:spPr>
          <a:xfrm>
            <a:off x="1763640" y="4144680"/>
            <a:ext cx="5770800" cy="2413800"/>
          </a:xfrm>
          <a:prstGeom prst="rect">
            <a:avLst/>
          </a:prstGeom>
          <a:ln w="190500" cap="rnd">
            <a:solidFill>
              <a:srgbClr val="FFFFFF"/>
            </a:solidFill>
            <a:round/>
          </a:ln>
          <a:effectLst>
            <a:outerShdw blurRad="5004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6" name="Picture 2"/>
          <p:cNvSpPr/>
          <p:nvPr/>
        </p:nvSpPr>
        <p:spPr>
          <a:xfrm>
            <a:off x="5940000" y="-315360"/>
            <a:ext cx="2665440" cy="213264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sp>
        <p:nvSpPr>
          <p:cNvPr id="227" name="TextBox 4"/>
          <p:cNvSpPr/>
          <p:nvPr/>
        </p:nvSpPr>
        <p:spPr>
          <a:xfrm>
            <a:off x="5198400" y="4365000"/>
            <a:ext cx="4477680" cy="1582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ru-RU" sz="1400" b="1" strike="noStrike" spc="-1">
                <a:solidFill>
                  <a:srgbClr val="FF6600"/>
                </a:solidFill>
                <a:latin typeface="Times New Roman"/>
              </a:rPr>
              <a:t>Специалист администрации</a:t>
            </a:r>
            <a:endParaRPr lang="ru-RU" sz="1400" b="0" strike="noStrike" spc="-1">
              <a:latin typeface="Arial"/>
            </a:endParaRPr>
          </a:p>
          <a:p>
            <a:pPr>
              <a:lnSpc>
                <a:spcPct val="100000"/>
              </a:lnSpc>
            </a:pPr>
            <a:r>
              <a:rPr lang="ru-RU" sz="1400" b="1" strike="noStrike" spc="-1">
                <a:solidFill>
                  <a:srgbClr val="FF6600"/>
                </a:solidFill>
                <a:latin typeface="Times New Roman"/>
              </a:rPr>
              <a:t>городского округа Верх-Нейвинский</a:t>
            </a:r>
            <a:endParaRPr lang="ru-RU" sz="1400" b="0" strike="noStrike" spc="-1">
              <a:latin typeface="Arial"/>
            </a:endParaRPr>
          </a:p>
          <a:p>
            <a:pPr>
              <a:lnSpc>
                <a:spcPct val="100000"/>
              </a:lnSpc>
            </a:pPr>
            <a:endParaRPr lang="ru-RU" sz="1400" b="0" strike="noStrike" spc="-1">
              <a:latin typeface="Arial"/>
            </a:endParaRPr>
          </a:p>
          <a:p>
            <a:pPr>
              <a:lnSpc>
                <a:spcPct val="100000"/>
              </a:lnSpc>
            </a:pPr>
            <a:r>
              <a:rPr lang="ru-RU" sz="1400" b="1" strike="noStrike" spc="-1">
                <a:solidFill>
                  <a:srgbClr val="FF6600"/>
                </a:solidFill>
                <a:latin typeface="Times New Roman"/>
              </a:rPr>
              <a:t> Козлова Надежда Петровна</a:t>
            </a:r>
            <a:endParaRPr lang="ru-RU" sz="1400" b="0" strike="noStrike" spc="-1">
              <a:latin typeface="Arial"/>
            </a:endParaRPr>
          </a:p>
          <a:p>
            <a:pPr>
              <a:lnSpc>
                <a:spcPct val="100000"/>
              </a:lnSpc>
            </a:pPr>
            <a:endParaRPr lang="ru-RU" sz="1400" b="0" strike="noStrike" spc="-1">
              <a:latin typeface="Arial"/>
            </a:endParaRPr>
          </a:p>
          <a:p>
            <a:pPr>
              <a:lnSpc>
                <a:spcPct val="100000"/>
              </a:lnSpc>
            </a:pPr>
            <a:r>
              <a:rPr lang="ru-RU" sz="1400" b="1" i="1" strike="noStrike" spc="-1">
                <a:solidFill>
                  <a:srgbClr val="FF6600"/>
                </a:solidFill>
                <a:latin typeface="Times New Roman"/>
              </a:rPr>
              <a:t> (</a:t>
            </a:r>
            <a:r>
              <a:rPr lang="ru-RU" sz="1400" b="1" strike="noStrike" spc="-1">
                <a:solidFill>
                  <a:srgbClr val="FF6600"/>
                </a:solidFill>
                <a:latin typeface="Times New Roman"/>
              </a:rPr>
              <a:t>34370) 5-93-05</a:t>
            </a:r>
            <a:endParaRPr lang="ru-RU" sz="1400" b="0" strike="noStrike" spc="-1">
              <a:latin typeface="Arial"/>
            </a:endParaRPr>
          </a:p>
          <a:p>
            <a:pPr>
              <a:lnSpc>
                <a:spcPct val="100000"/>
              </a:lnSpc>
            </a:pPr>
            <a:r>
              <a:rPr lang="ru-RU" sz="1400" b="1" strike="noStrike" spc="-1">
                <a:solidFill>
                  <a:srgbClr val="FF6600"/>
                </a:solidFill>
                <a:latin typeface="Times New Roman"/>
              </a:rPr>
              <a:t> </a:t>
            </a:r>
            <a:endParaRPr lang="ru-RU" sz="1400" b="0" strike="noStrike" spc="-1">
              <a:latin typeface="Arial"/>
            </a:endParaRPr>
          </a:p>
        </p:txBody>
      </p:sp>
      <p:sp>
        <p:nvSpPr>
          <p:cNvPr id="228" name="Прямоугольник 2"/>
          <p:cNvSpPr/>
          <p:nvPr/>
        </p:nvSpPr>
        <p:spPr>
          <a:xfrm>
            <a:off x="1654920" y="2668320"/>
            <a:ext cx="5746680" cy="5472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ru-RU" sz="3000" b="1" strike="noStrike" spc="-1">
                <a:solidFill>
                  <a:srgbClr val="F79646"/>
                </a:solidFill>
                <a:latin typeface="Arial Black"/>
              </a:rPr>
              <a:t>СПАСИБО ЗА ВНИМАНИЕ!</a:t>
            </a:r>
            <a:endParaRPr lang="ru-RU" sz="3000" b="0" strike="noStrike" spc="-1">
              <a:latin typeface="Arial"/>
            </a:endParaRPr>
          </a:p>
        </p:txBody>
      </p:sp>
      <p:pic>
        <p:nvPicPr>
          <p:cNvPr id="229" name="Рисунок 3"/>
          <p:cNvPicPr/>
          <p:nvPr/>
        </p:nvPicPr>
        <p:blipFill>
          <a:blip r:embed="rId3" cstate="print"/>
          <a:stretch/>
        </p:blipFill>
        <p:spPr>
          <a:xfrm>
            <a:off x="4716000" y="5401800"/>
            <a:ext cx="482040" cy="482040"/>
          </a:xfrm>
          <a:prstGeom prst="rect">
            <a:avLst/>
          </a:prstGeom>
          <a:ln w="0">
            <a:noFill/>
          </a:ln>
        </p:spPr>
      </p:pic>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Прямоугольник 19"/>
          <p:cNvSpPr/>
          <p:nvPr/>
        </p:nvSpPr>
        <p:spPr>
          <a:xfrm>
            <a:off x="755640" y="1484640"/>
            <a:ext cx="7488000" cy="423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ru-RU" sz="2000" b="0" strike="noStrike" spc="-1">
                <a:solidFill>
                  <a:srgbClr val="000000"/>
                </a:solidFill>
                <a:latin typeface="Calibri"/>
              </a:rPr>
              <a:t>	</a:t>
            </a:r>
            <a:r>
              <a:rPr lang="ru-RU" sz="2400" b="1" i="1" strike="noStrike" spc="-1">
                <a:solidFill>
                  <a:srgbClr val="D99694"/>
                </a:solidFill>
                <a:latin typeface="Calibri"/>
              </a:rPr>
              <a:t>Коррупция</a:t>
            </a:r>
            <a:r>
              <a:rPr lang="ru-RU" sz="2000" b="0" strike="noStrike" spc="-1">
                <a:solidFill>
                  <a:srgbClr val="D99694"/>
                </a:solidFill>
                <a:latin typeface="Calibri"/>
              </a:rPr>
              <a:t> </a:t>
            </a:r>
            <a:r>
              <a:rPr lang="ru-RU" sz="2000" b="0" strike="noStrike" spc="-1">
                <a:solidFill>
                  <a:srgbClr val="000000"/>
                </a:solidFill>
                <a:latin typeface="Calibri"/>
              </a:rPr>
              <a:t>-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Коррупцией также является совершение перечисленных деяний от имени или в интересах юридического лица</a:t>
            </a:r>
            <a:endParaRPr lang="ru-RU" sz="2000" b="0" strike="noStrike" spc="-1">
              <a:latin typeface="Arial"/>
            </a:endParaRPr>
          </a:p>
          <a:p>
            <a:pPr algn="just">
              <a:lnSpc>
                <a:spcPct val="100000"/>
              </a:lnSpc>
            </a:pPr>
            <a:endParaRPr lang="ru-RU" sz="2000" b="0" strike="noStrike" spc="-1">
              <a:latin typeface="Arial"/>
            </a:endParaRPr>
          </a:p>
          <a:p>
            <a:pPr algn="just">
              <a:lnSpc>
                <a:spcPct val="100000"/>
              </a:lnSpc>
            </a:pPr>
            <a:endParaRPr lang="ru-RU" sz="2000" b="0" strike="noStrike" spc="-1">
              <a:latin typeface="Arial"/>
            </a:endParaRPr>
          </a:p>
          <a:p>
            <a:pPr algn="just">
              <a:lnSpc>
                <a:spcPct val="100000"/>
              </a:lnSpc>
            </a:pPr>
            <a:endParaRPr lang="ru-RU" sz="2000" b="0" strike="noStrike" spc="-1">
              <a:latin typeface="Arial"/>
            </a:endParaRPr>
          </a:p>
        </p:txBody>
      </p:sp>
      <p:pic>
        <p:nvPicPr>
          <p:cNvPr id="180" name="Picture 3" descr="F:\фото\73979720.jpg"/>
          <p:cNvPicPr/>
          <p:nvPr/>
        </p:nvPicPr>
        <p:blipFill>
          <a:blip r:embed="rId2" cstate="print"/>
          <a:stretch/>
        </p:blipFill>
        <p:spPr>
          <a:xfrm>
            <a:off x="5080680" y="5013000"/>
            <a:ext cx="3452400" cy="1425240"/>
          </a:xfrm>
          <a:prstGeom prst="rect">
            <a:avLst/>
          </a:prstGeom>
          <a:ln w="0">
            <a:noFill/>
          </a:ln>
        </p:spPr>
      </p:pic>
      <p:sp>
        <p:nvSpPr>
          <p:cNvPr id="181" name="Picture 2"/>
          <p:cNvSpPr/>
          <p:nvPr/>
        </p:nvSpPr>
        <p:spPr>
          <a:xfrm>
            <a:off x="5898600" y="-245160"/>
            <a:ext cx="2634480" cy="2107800"/>
          </a:xfrm>
          <a:prstGeom prst="ellipse">
            <a:avLst/>
          </a:prstGeom>
          <a:blipFill rotWithShape="0">
            <a:blip r:embed="rId3" cstate="print"/>
            <a:srcRect/>
            <a:stretch/>
          </a:blipFill>
          <a:ln w="0">
            <a:noFill/>
          </a:ln>
          <a:effectLst>
            <a:softEdge rad="635040"/>
          </a:effectLst>
        </p:spPr>
        <p:style>
          <a:lnRef idx="0">
            <a:scrgbClr r="0" g="0" b="0"/>
          </a:lnRef>
          <a:fillRef idx="0">
            <a:scrgbClr r="0" g="0" b="0"/>
          </a:fillRef>
          <a:effectRef idx="0">
            <a:scrgbClr r="0" g="0" b="0"/>
          </a:effectRef>
          <a:fontRef idx="minor"/>
        </p:style>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PlaceHolder 1"/>
          <p:cNvSpPr>
            <a:spLocks noGrp="1"/>
          </p:cNvSpPr>
          <p:nvPr>
            <p:ph/>
          </p:nvPr>
        </p:nvSpPr>
        <p:spPr>
          <a:xfrm>
            <a:off x="1115640" y="2706120"/>
            <a:ext cx="7056360" cy="2592000"/>
          </a:xfrm>
          <a:prstGeom prst="rect">
            <a:avLst/>
          </a:prstGeom>
          <a:noFill/>
          <a:ln w="0">
            <a:noFill/>
          </a:ln>
        </p:spPr>
        <p:txBody>
          <a:bodyPr numCol="1" spcCol="0" anchor="t">
            <a:noAutofit/>
          </a:bodyPr>
          <a:lstStyle/>
          <a:p>
            <a:pPr algn="just">
              <a:lnSpc>
                <a:spcPct val="90000"/>
              </a:lnSpc>
              <a:spcBef>
                <a:spcPts val="320"/>
              </a:spcBef>
              <a:tabLst>
                <a:tab pos="0" algn="l"/>
              </a:tabLst>
            </a:pPr>
            <a:r>
              <a:rPr lang="ru-RU" sz="1600" b="0" strike="noStrike" spc="-1">
                <a:solidFill>
                  <a:srgbClr val="000000"/>
                </a:solidFill>
                <a:latin typeface="Verdana"/>
                <a:ea typeface="Verdana"/>
              </a:rPr>
              <a:t>утвержден постановлением администрации городского округа Верх-Нейвинский от 18.12.2020 № 584 (ред. 08.09.2021 № 367) и включает в себя мероприятия во исполнение Указа Президента Российской Федерации от 16 августа 2021 № 478 «О Национальном плане противодействия коррупции на 2021- 2024 годы"</a:t>
            </a:r>
            <a:endParaRPr lang="es-ES" sz="1600" b="0" strike="noStrike" spc="-1">
              <a:solidFill>
                <a:srgbClr val="000000"/>
              </a:solidFill>
              <a:latin typeface="Calibri"/>
            </a:endParaRPr>
          </a:p>
        </p:txBody>
      </p:sp>
      <p:sp>
        <p:nvSpPr>
          <p:cNvPr id="183" name="PlaceHolder 2"/>
          <p:cNvSpPr>
            <a:spLocks noGrp="1"/>
          </p:cNvSpPr>
          <p:nvPr>
            <p:ph type="title"/>
          </p:nvPr>
        </p:nvSpPr>
        <p:spPr>
          <a:xfrm>
            <a:off x="431640" y="1797840"/>
            <a:ext cx="8568720" cy="936360"/>
          </a:xfrm>
          <a:prstGeom prst="rect">
            <a:avLst/>
          </a:prstGeom>
          <a:noFill/>
          <a:ln w="0">
            <a:noFill/>
          </a:ln>
        </p:spPr>
        <p:txBody>
          <a:bodyPr numCol="1" spcCol="0" anchor="ctr">
            <a:normAutofit fontScale="90000"/>
          </a:bodyPr>
          <a:lstStyle/>
          <a:p>
            <a:pPr algn="ctr">
              <a:lnSpc>
                <a:spcPct val="100000"/>
              </a:lnSpc>
              <a:tabLst>
                <a:tab pos="2514600" algn="l"/>
              </a:tabLst>
            </a:pPr>
            <a:r>
              <a:rPr lang="ru-RU" sz="2400" b="1" i="1" strike="noStrike" spc="-1">
                <a:solidFill>
                  <a:srgbClr val="7EB2E6"/>
                </a:solidFill>
                <a:latin typeface="Verdana"/>
                <a:ea typeface="Verdana"/>
              </a:rPr>
              <a:t>План мероприятий по противодействию коррупции в городском округе Верх-Нейвинский на 2021-2024 годы</a:t>
            </a:r>
            <a:r>
              <a:t/>
            </a:r>
            <a:br/>
            <a:endParaRPr lang="es-ES" sz="2400" b="0" strike="noStrike" spc="-1">
              <a:solidFill>
                <a:srgbClr val="000000"/>
              </a:solidFill>
              <a:latin typeface="Calibri"/>
            </a:endParaRPr>
          </a:p>
        </p:txBody>
      </p:sp>
      <p:pic>
        <p:nvPicPr>
          <p:cNvPr id="184" name="Рисунок 4"/>
          <p:cNvPicPr/>
          <p:nvPr/>
        </p:nvPicPr>
        <p:blipFill>
          <a:blip r:embed="rId2" cstate="print"/>
          <a:stretch/>
        </p:blipFill>
        <p:spPr>
          <a:xfrm>
            <a:off x="4572000" y="4077000"/>
            <a:ext cx="3456000" cy="2448000"/>
          </a:xfrm>
          <a:prstGeom prst="rect">
            <a:avLst/>
          </a:prstGeom>
          <a:ln w="0">
            <a:noFill/>
          </a:ln>
        </p:spPr>
      </p:pic>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ceHolder 1"/>
          <p:cNvSpPr txBox="1">
            <a:spLocks/>
          </p:cNvSpPr>
          <p:nvPr/>
        </p:nvSpPr>
        <p:spPr>
          <a:xfrm>
            <a:off x="1259632" y="188640"/>
            <a:ext cx="7354800" cy="633600"/>
          </a:xfrm>
          <a:prstGeom prst="rect">
            <a:avLst/>
          </a:prstGeom>
          <a:noFill/>
          <a:ln w="0">
            <a:noFill/>
          </a:ln>
        </p:spPr>
        <p:txBody>
          <a:bodyPr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3000" b="1" i="0" u="none" strike="noStrike" kern="0" cap="none" spc="-1" normalizeH="0" baseline="0" noProof="0" dirty="0" smtClean="0">
                <a:ln>
                  <a:noFill/>
                </a:ln>
                <a:solidFill>
                  <a:srgbClr val="FFFFFF"/>
                </a:solidFill>
                <a:effectLst/>
                <a:uLnTx/>
                <a:uFillTx/>
                <a:latin typeface="Arial Black"/>
              </a:rPr>
              <a:t>Выполнение плана мероприятий</a:t>
            </a:r>
            <a:endParaRPr kumimoji="0" lang="es-ES" sz="3000" b="0" i="0" u="none" strike="noStrike" kern="0" cap="none" spc="-1" normalizeH="0" baseline="0" noProof="0" dirty="0">
              <a:ln>
                <a:noFill/>
              </a:ln>
              <a:solidFill>
                <a:srgbClr val="000000"/>
              </a:solidFill>
              <a:effectLst/>
              <a:uLnTx/>
              <a:uFillTx/>
              <a:latin typeface="Calibri"/>
            </a:endParaRPr>
          </a:p>
        </p:txBody>
      </p:sp>
      <p:graphicFrame>
        <p:nvGraphicFramePr>
          <p:cNvPr id="8" name="Таблица 7"/>
          <p:cNvGraphicFramePr>
            <a:graphicFrameLocks noGrp="1"/>
          </p:cNvGraphicFramePr>
          <p:nvPr/>
        </p:nvGraphicFramePr>
        <p:xfrm>
          <a:off x="323528" y="905314"/>
          <a:ext cx="8568951" cy="4606492"/>
        </p:xfrm>
        <a:graphic>
          <a:graphicData uri="http://schemas.openxmlformats.org/drawingml/2006/table">
            <a:tbl>
              <a:tblPr/>
              <a:tblGrid>
                <a:gridCol w="394071"/>
                <a:gridCol w="453543"/>
                <a:gridCol w="2392746"/>
                <a:gridCol w="1512168"/>
                <a:gridCol w="2376264"/>
                <a:gridCol w="1440159"/>
              </a:tblGrid>
              <a:tr h="305931">
                <a:tc>
                  <a:txBody>
                    <a:bodyPr/>
                    <a:lstStyle/>
                    <a:p>
                      <a:pPr algn="ctr">
                        <a:spcAft>
                          <a:spcPts val="0"/>
                        </a:spcAft>
                      </a:pPr>
                      <a:r>
                        <a:rPr lang="ru-RU" sz="1000" dirty="0">
                          <a:latin typeface="Liberation Serif" pitchFamily="18" charset="0"/>
                          <a:ea typeface="Liberation Serif" pitchFamily="18" charset="0"/>
                          <a:cs typeface="Liberation Serif" pitchFamily="18" charset="0"/>
                        </a:rPr>
                        <a:t>№ </a:t>
                      </a:r>
                      <a:r>
                        <a:rPr lang="ru-RU" sz="1000" dirty="0" err="1">
                          <a:latin typeface="Liberation Serif" pitchFamily="18" charset="0"/>
                          <a:ea typeface="Liberation Serif" pitchFamily="18" charset="0"/>
                          <a:cs typeface="Liberation Serif" pitchFamily="18" charset="0"/>
                        </a:rPr>
                        <a:t>п</a:t>
                      </a:r>
                      <a:r>
                        <a:rPr lang="ru-RU" sz="1000" dirty="0">
                          <a:latin typeface="Liberation Serif" pitchFamily="18" charset="0"/>
                          <a:ea typeface="Liberation Serif" pitchFamily="18" charset="0"/>
                          <a:cs typeface="Liberation Serif" pitchFamily="18" charset="0"/>
                        </a:rPr>
                        <a:t>/</a:t>
                      </a:r>
                      <a:r>
                        <a:rPr lang="ru-RU" sz="1000" dirty="0" err="1">
                          <a:latin typeface="Liberation Serif" pitchFamily="18" charset="0"/>
                          <a:ea typeface="Liberation Serif" pitchFamily="18" charset="0"/>
                          <a:cs typeface="Liberation Serif" pitchFamily="18" charset="0"/>
                        </a:rPr>
                        <a:t>п</a:t>
                      </a:r>
                      <a:endParaRPr lang="ru-RU" sz="1000" dirty="0">
                        <a:latin typeface="Liberation Serif" pitchFamily="18" charset="0"/>
                        <a:ea typeface="Liberation Serif" pitchFamily="18" charset="0"/>
                        <a:cs typeface="Liberation Serif" pitchFamily="18" charset="0"/>
                      </a:endParaRP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Номер пункта Плана</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Наименование мероприятия Плана</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Установленный срок исполнения мероприятия Плана</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Информация </a:t>
                      </a:r>
                    </a:p>
                    <a:p>
                      <a:pPr algn="ctr">
                        <a:spcAft>
                          <a:spcPts val="0"/>
                        </a:spcAft>
                      </a:pPr>
                      <a:r>
                        <a:rPr lang="ru-RU" sz="1000" dirty="0">
                          <a:latin typeface="Liberation Serif" pitchFamily="18" charset="0"/>
                          <a:ea typeface="Liberation Serif" pitchFamily="18" charset="0"/>
                          <a:cs typeface="Liberation Serif" pitchFamily="18" charset="0"/>
                        </a:rPr>
                        <a:t>о реализации мероприятия </a:t>
                      </a:r>
                    </a:p>
                    <a:p>
                      <a:pPr algn="ctr">
                        <a:spcAft>
                          <a:spcPts val="0"/>
                        </a:spcAft>
                      </a:pPr>
                      <a:r>
                        <a:rPr lang="ru-RU" sz="1000" dirty="0">
                          <a:latin typeface="Liberation Serif" pitchFamily="18" charset="0"/>
                          <a:ea typeface="Liberation Serif" pitchFamily="18" charset="0"/>
                          <a:cs typeface="Liberation Serif" pitchFamily="18" charset="0"/>
                        </a:rPr>
                        <a:t>(проведенная работа)</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Оценка результатов выполнения мероприятия (результат)</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945">
                <a:tc>
                  <a:txBody>
                    <a:bodyPr/>
                    <a:lstStyle/>
                    <a:p>
                      <a:pPr algn="ctr">
                        <a:spcAft>
                          <a:spcPts val="0"/>
                        </a:spcAft>
                      </a:pPr>
                      <a:r>
                        <a:rPr lang="ru-RU" sz="1000">
                          <a:latin typeface="Liberation Serif" pitchFamily="18" charset="0"/>
                          <a:ea typeface="Liberation Serif" pitchFamily="18" charset="0"/>
                          <a:cs typeface="Liberation Serif" pitchFamily="18" charset="0"/>
                        </a:rPr>
                        <a:t>1</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2</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3</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4</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5</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6</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0264">
                <a:tc>
                  <a:txBody>
                    <a:bodyPr/>
                    <a:lstStyle/>
                    <a:p>
                      <a:pPr algn="ctr">
                        <a:spcAft>
                          <a:spcPts val="0"/>
                        </a:spcAft>
                      </a:pPr>
                      <a:r>
                        <a:rPr lang="ru-RU" sz="1000">
                          <a:latin typeface="Liberation Serif" pitchFamily="18" charset="0"/>
                          <a:ea typeface="Liberation Serif" pitchFamily="18" charset="0"/>
                          <a:cs typeface="Liberation Serif" pitchFamily="18" charset="0"/>
                        </a:rPr>
                        <a:t>1</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1</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dirty="0">
                          <a:latin typeface="Liberation Serif" pitchFamily="18" charset="0"/>
                          <a:ea typeface="Liberation Serif" pitchFamily="18" charset="0"/>
                          <a:cs typeface="Liberation Serif" pitchFamily="18" charset="0"/>
                        </a:rPr>
                        <a:t>Обеспечить проведение </a:t>
                      </a:r>
                      <a:r>
                        <a:rPr lang="ru-RU" sz="1000" dirty="0" err="1">
                          <a:latin typeface="Liberation Serif" pitchFamily="18" charset="0"/>
                          <a:ea typeface="Liberation Serif" pitchFamily="18" charset="0"/>
                          <a:cs typeface="Liberation Serif" pitchFamily="18" charset="0"/>
                        </a:rPr>
                        <a:t>антикоррупционной</a:t>
                      </a:r>
                      <a:r>
                        <a:rPr lang="ru-RU" sz="1000" dirty="0">
                          <a:latin typeface="Liberation Serif" pitchFamily="18" charset="0"/>
                          <a:ea typeface="Liberation Serif" pitchFamily="18" charset="0"/>
                          <a:cs typeface="Liberation Serif" pitchFamily="18" charset="0"/>
                        </a:rPr>
                        <a:t> экспертизы проектов нормативных правовых актов органов местного самоуправления городского округа Верх-Нейвинский независимыми экспертами, имеющими аккредитацию.</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Liberation Serif" pitchFamily="18" charset="0"/>
                          <a:ea typeface="Liberation Serif" pitchFamily="18" charset="0"/>
                          <a:cs typeface="Liberation Serif" pitchFamily="18" charset="0"/>
                        </a:rPr>
                        <a:t>На постоянной основе в течение 2021-2024 гг.</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lgn="just">
                        <a:spcAft>
                          <a:spcPts val="0"/>
                        </a:spcAft>
                      </a:pPr>
                      <a:r>
                        <a:rPr lang="ru-RU" sz="1000" dirty="0">
                          <a:latin typeface="Liberation Serif" pitchFamily="18" charset="0"/>
                          <a:ea typeface="Liberation Serif" pitchFamily="18" charset="0"/>
                          <a:cs typeface="Liberation Serif" pitchFamily="18" charset="0"/>
                        </a:rPr>
                        <a:t>     В установленном порядке проводится </a:t>
                      </a:r>
                      <a:r>
                        <a:rPr lang="ru-RU" sz="1000" dirty="0" err="1">
                          <a:latin typeface="Liberation Serif" pitchFamily="18" charset="0"/>
                          <a:ea typeface="Liberation Serif" pitchFamily="18" charset="0"/>
                          <a:cs typeface="Liberation Serif" pitchFamily="18" charset="0"/>
                        </a:rPr>
                        <a:t>антикоррупционная</a:t>
                      </a:r>
                      <a:r>
                        <a:rPr lang="ru-RU" sz="1000" dirty="0">
                          <a:latin typeface="Liberation Serif" pitchFamily="18" charset="0"/>
                          <a:ea typeface="Liberation Serif" pitchFamily="18" charset="0"/>
                          <a:cs typeface="Liberation Serif" pitchFamily="18" charset="0"/>
                        </a:rPr>
                        <a:t> экспертиза проектов нормативных правовых актов администрации городского округа Верх-Нейвинский. </a:t>
                      </a:r>
                    </a:p>
                    <a:p>
                      <a:pPr marL="90170" marR="90170" algn="just">
                        <a:spcAft>
                          <a:spcPts val="0"/>
                        </a:spcAft>
                      </a:pPr>
                      <a:r>
                        <a:rPr lang="ru-RU" sz="1000" dirty="0">
                          <a:solidFill>
                            <a:srgbClr val="FF0000"/>
                          </a:solidFill>
                          <a:latin typeface="Liberation Serif" pitchFamily="18" charset="0"/>
                          <a:ea typeface="Liberation Serif" pitchFamily="18" charset="0"/>
                          <a:cs typeface="Liberation Serif" pitchFamily="18" charset="0"/>
                        </a:rPr>
                        <a:t>     </a:t>
                      </a:r>
                      <a:r>
                        <a:rPr lang="ru-RU" sz="1000" dirty="0">
                          <a:latin typeface="Liberation Serif" pitchFamily="18" charset="0"/>
                          <a:ea typeface="Liberation Serif" pitchFamily="18" charset="0"/>
                          <a:cs typeface="Liberation Serif" pitchFamily="18" charset="0"/>
                        </a:rPr>
                        <a:t>В 2022 г.</a:t>
                      </a:r>
                      <a:r>
                        <a:rPr lang="ru-RU" sz="1000" dirty="0">
                          <a:solidFill>
                            <a:srgbClr val="FF0000"/>
                          </a:solidFill>
                          <a:latin typeface="Liberation Serif" pitchFamily="18" charset="0"/>
                          <a:ea typeface="Liberation Serif" pitchFamily="18" charset="0"/>
                          <a:cs typeface="Liberation Serif" pitchFamily="18" charset="0"/>
                        </a:rPr>
                        <a:t> </a:t>
                      </a:r>
                      <a:r>
                        <a:rPr lang="ru-RU" sz="1000" dirty="0">
                          <a:latin typeface="Liberation Serif" pitchFamily="18" charset="0"/>
                          <a:ea typeface="Liberation Serif" pitchFamily="18" charset="0"/>
                          <a:cs typeface="Liberation Serif" pitchFamily="18" charset="0"/>
                        </a:rPr>
                        <a:t>размещено 14 проектов нормативных правовых актов для проведения </a:t>
                      </a:r>
                      <a:r>
                        <a:rPr lang="ru-RU" sz="1000" dirty="0" err="1">
                          <a:latin typeface="Liberation Serif" pitchFamily="18" charset="0"/>
                          <a:ea typeface="Liberation Serif" pitchFamily="18" charset="0"/>
                          <a:cs typeface="Liberation Serif" pitchFamily="18" charset="0"/>
                        </a:rPr>
                        <a:t>антикоррупционной</a:t>
                      </a:r>
                      <a:r>
                        <a:rPr lang="ru-RU" sz="1000" dirty="0">
                          <a:latin typeface="Liberation Serif" pitchFamily="18" charset="0"/>
                          <a:ea typeface="Liberation Serif" pitchFamily="18" charset="0"/>
                          <a:cs typeface="Liberation Serif" pitchFamily="18" charset="0"/>
                        </a:rPr>
                        <a:t> экспертизы независимыми экспертами.</a:t>
                      </a:r>
                    </a:p>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Уведомления независимым экспертам направлены.                        </a:t>
                      </a:r>
                    </a:p>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Информации о выявлении </a:t>
                      </a:r>
                      <a:r>
                        <a:rPr lang="ru-RU" sz="1000" dirty="0" err="1">
                          <a:latin typeface="Liberation Serif" pitchFamily="18" charset="0"/>
                          <a:ea typeface="Liberation Serif" pitchFamily="18" charset="0"/>
                          <a:cs typeface="Liberation Serif" pitchFamily="18" charset="0"/>
                        </a:rPr>
                        <a:t>коррупциогенных</a:t>
                      </a:r>
                      <a:r>
                        <a:rPr lang="ru-RU" sz="1000" dirty="0">
                          <a:latin typeface="Liberation Serif" pitchFamily="18" charset="0"/>
                          <a:ea typeface="Liberation Serif" pitchFamily="18" charset="0"/>
                          <a:cs typeface="Liberation Serif" pitchFamily="18" charset="0"/>
                        </a:rPr>
                        <a:t> факторов в проектах нормативных правовых актов в адрес администрации не поступало.</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5889">
                <a:tc>
                  <a:txBody>
                    <a:bodyPr/>
                    <a:lstStyle/>
                    <a:p>
                      <a:pPr algn="ctr">
                        <a:spcAft>
                          <a:spcPts val="0"/>
                        </a:spcAft>
                      </a:pPr>
                      <a:r>
                        <a:rPr lang="ru-RU" sz="1000">
                          <a:latin typeface="Liberation Serif" pitchFamily="18" charset="0"/>
                          <a:ea typeface="Liberation Serif" pitchFamily="18" charset="0"/>
                          <a:cs typeface="Liberation Serif" pitchFamily="18" charset="0"/>
                        </a:rPr>
                        <a:t>2</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2</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a:latin typeface="Liberation Serif" pitchFamily="18" charset="0"/>
                          <a:ea typeface="Liberation Serif" pitchFamily="18" charset="0"/>
                          <a:cs typeface="Liberation Serif" pitchFamily="18" charset="0"/>
                        </a:rPr>
                        <a:t>Рассматривать вопросы правоприменительной практики по результатам вступивших в законную силу решений судов о признании недействительными нормативных правовых актов, незаконными решений и действий (бездействий) органов местного самоуправления и их должностных лиц.</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Liberation Serif" pitchFamily="18" charset="0"/>
                          <a:ea typeface="Liberation Serif" pitchFamily="18" charset="0"/>
                          <a:cs typeface="Liberation Serif" pitchFamily="18" charset="0"/>
                        </a:rPr>
                        <a:t>Ежеквартально в течение 2021-2024 гг.</a:t>
                      </a:r>
                    </a:p>
                  </a:txBody>
                  <a:tcPr marL="30355" marR="18451" marT="18451" marB="303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lgn="just">
                        <a:spcAft>
                          <a:spcPts val="0"/>
                        </a:spcAft>
                      </a:pPr>
                      <a:r>
                        <a:rPr lang="ru-RU" sz="1000" dirty="0">
                          <a:latin typeface="Liberation Serif" pitchFamily="18" charset="0"/>
                          <a:ea typeface="Liberation Serif" pitchFamily="18" charset="0"/>
                          <a:cs typeface="Liberation Serif" pitchFamily="18" charset="0"/>
                        </a:rPr>
                        <a:t>       Рассмотрение данного вопроса ежеквартально включено в повестку заседания Комиссии по координации работы по противодействию коррупции. </a:t>
                      </a:r>
                    </a:p>
                    <a:p>
                      <a:pPr marL="90170" marR="90170" algn="just">
                        <a:spcAft>
                          <a:spcPts val="0"/>
                        </a:spcAft>
                      </a:pPr>
                      <a:r>
                        <a:rPr lang="ru-RU" sz="1000" dirty="0">
                          <a:latin typeface="Liberation Serif" pitchFamily="18" charset="0"/>
                          <a:ea typeface="Liberation Serif" pitchFamily="18" charset="0"/>
                          <a:cs typeface="Liberation Serif" pitchFamily="18" charset="0"/>
                        </a:rPr>
                        <a:t>В 2022 года судебная практика </a:t>
                      </a:r>
                      <a:r>
                        <a:rPr lang="ru-RU" sz="1000" dirty="0" err="1">
                          <a:latin typeface="Liberation Serif" pitchFamily="18" charset="0"/>
                          <a:ea typeface="Liberation Serif" pitchFamily="18" charset="0"/>
                          <a:cs typeface="Liberation Serif" pitchFamily="18" charset="0"/>
                        </a:rPr>
                        <a:t>правоприменения</a:t>
                      </a:r>
                      <a:r>
                        <a:rPr lang="ru-RU" sz="1000" dirty="0">
                          <a:latin typeface="Liberation Serif" pitchFamily="18" charset="0"/>
                          <a:ea typeface="Liberation Serif" pitchFamily="18" charset="0"/>
                          <a:cs typeface="Liberation Serif" pitchFamily="18" charset="0"/>
                        </a:rPr>
                        <a:t> законодательства Российской Федерации на территории городского округа Верх-Нейвинский отсутствует.</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89535" algn="just">
                        <a:spcAft>
                          <a:spcPts val="0"/>
                        </a:spcAft>
                      </a:pPr>
                      <a:r>
                        <a:rPr lang="ru-RU" sz="10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22320" marB="223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laceHolder 1"/>
          <p:cNvSpPr>
            <a:spLocks noGrp="1"/>
          </p:cNvSpPr>
          <p:nvPr>
            <p:ph type="title"/>
          </p:nvPr>
        </p:nvSpPr>
        <p:spPr>
          <a:xfrm>
            <a:off x="1403640" y="33120"/>
            <a:ext cx="7354800" cy="633600"/>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sp>
        <p:nvSpPr>
          <p:cNvPr id="189" name="Picture 2"/>
          <p:cNvSpPr/>
          <p:nvPr/>
        </p:nvSpPr>
        <p:spPr>
          <a:xfrm>
            <a:off x="6156000" y="0"/>
            <a:ext cx="2230920" cy="17848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graphicFrame>
        <p:nvGraphicFramePr>
          <p:cNvPr id="7" name="Таблица 6"/>
          <p:cNvGraphicFramePr>
            <a:graphicFrameLocks noGrp="1"/>
          </p:cNvGraphicFramePr>
          <p:nvPr/>
        </p:nvGraphicFramePr>
        <p:xfrm>
          <a:off x="107503" y="692696"/>
          <a:ext cx="8712969" cy="5850960"/>
        </p:xfrm>
        <a:graphic>
          <a:graphicData uri="http://schemas.openxmlformats.org/drawingml/2006/table">
            <a:tbl>
              <a:tblPr/>
              <a:tblGrid>
                <a:gridCol w="400694"/>
                <a:gridCol w="461166"/>
                <a:gridCol w="2162841"/>
                <a:gridCol w="1522524"/>
                <a:gridCol w="2483283"/>
                <a:gridCol w="1682461"/>
              </a:tblGrid>
              <a:tr h="2665597">
                <a:tc>
                  <a:txBody>
                    <a:bodyPr/>
                    <a:lstStyle/>
                    <a:p>
                      <a:pPr>
                        <a:spcAft>
                          <a:spcPts val="0"/>
                        </a:spcAft>
                      </a:pPr>
                      <a:r>
                        <a:rPr lang="ru-RU" sz="1000" dirty="0">
                          <a:latin typeface="PT Astra Serif"/>
                          <a:ea typeface="PT Astra Serif"/>
                          <a:cs typeface="PT Astra Serif"/>
                        </a:rPr>
                        <a:t>    </a:t>
                      </a:r>
                      <a:r>
                        <a:rPr lang="ru-RU" sz="1000" dirty="0">
                          <a:latin typeface="PT Astra Serif"/>
                          <a:ea typeface="Times New Roman"/>
                          <a:cs typeface="PT Astra Serif"/>
                        </a:rPr>
                        <a:t>3</a:t>
                      </a:r>
                      <a:endParaRPr lang="ru-RU" sz="1000" dirty="0">
                        <a:latin typeface="Times New Roman"/>
                        <a:ea typeface="Times New Roman"/>
                        <a:cs typeface="Times New Roman"/>
                      </a:endParaRPr>
                    </a:p>
                  </a:txBody>
                  <a:tcPr marL="39935" marR="24274" marT="24274" marB="399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dirty="0">
                          <a:latin typeface="PT Astra Serif"/>
                          <a:ea typeface="PT Astra Serif"/>
                          <a:cs typeface="PT Astra Serif"/>
                        </a:rPr>
                        <a:t>    </a:t>
                      </a:r>
                      <a:r>
                        <a:rPr lang="ru-RU" sz="1000" dirty="0">
                          <a:latin typeface="PT Astra Serif"/>
                          <a:ea typeface="Times New Roman"/>
                          <a:cs typeface="PT Astra Serif"/>
                        </a:rPr>
                        <a:t>3</a:t>
                      </a:r>
                      <a:endParaRPr lang="ru-RU" sz="1000" dirty="0">
                        <a:latin typeface="Times New Roman"/>
                        <a:ea typeface="Times New Roman"/>
                        <a:cs typeface="Times New Roman"/>
                      </a:endParaRPr>
                    </a:p>
                  </a:txBody>
                  <a:tcPr marL="0" marR="0" marT="29364" marB="293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dirty="0">
                          <a:latin typeface="PT Astra Serif"/>
                          <a:ea typeface="Times New Roman"/>
                          <a:cs typeface="PT Astra Serif"/>
                        </a:rPr>
                        <a:t>Обеспечить открытость, гласность и прозрачность при осуществлении закупок товаров, работ, услуг для муниципальных нужд путем размещения в единой информационной системе информации о закупках муниципальных заказчиков. Проводить анализ использования муниципального имущества.</a:t>
                      </a:r>
                      <a:endParaRPr lang="ru-RU" sz="1000" dirty="0">
                        <a:latin typeface="Times New Roman"/>
                        <a:ea typeface="Times New Roman"/>
                        <a:cs typeface="Times New Roman"/>
                      </a:endParaRPr>
                    </a:p>
                  </a:txBody>
                  <a:tcPr marL="39935" marR="24274" marT="24274" marB="399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PT Astra Serif"/>
                          <a:ea typeface="Times New Roman"/>
                          <a:cs typeface="PT Astra Serif"/>
                        </a:rPr>
                        <a:t>На постоянной основе в течение 2021-2024 гг.</a:t>
                      </a:r>
                      <a:endParaRPr lang="ru-RU" sz="1000" dirty="0">
                        <a:latin typeface="Times New Roman"/>
                        <a:ea typeface="Times New Roman"/>
                        <a:cs typeface="Times New Roman"/>
                      </a:endParaRPr>
                    </a:p>
                  </a:txBody>
                  <a:tcPr marL="39935" marR="24274" marT="24274" marB="399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80340" indent="179705" algn="just">
                        <a:spcAft>
                          <a:spcPts val="0"/>
                        </a:spcAft>
                      </a:pPr>
                      <a:r>
                        <a:rPr lang="ru-RU" sz="1000" dirty="0">
                          <a:latin typeface="PT Astra Serif"/>
                          <a:ea typeface="Times New Roman"/>
                          <a:cs typeface="PT Astra Serif"/>
                        </a:rPr>
                        <a:t>Закупки для муниципальных нужд осуществляются путем организации процедур размещения муниципального заказа на сайте </a:t>
                      </a:r>
                      <a:r>
                        <a:rPr lang="ru-RU" sz="1000" dirty="0" err="1">
                          <a:latin typeface="PT Astra Serif"/>
                          <a:ea typeface="Times New Roman"/>
                          <a:cs typeface="PT Astra Serif"/>
                        </a:rPr>
                        <a:t>zakupki.gov.ru</a:t>
                      </a:r>
                      <a:r>
                        <a:rPr lang="ru-RU" sz="1000" dirty="0">
                          <a:latin typeface="PT Astra Serif"/>
                          <a:ea typeface="Times New Roman"/>
                          <a:cs typeface="PT Astra Serif"/>
                        </a:rPr>
                        <a:t>.      </a:t>
                      </a:r>
                      <a:endParaRPr lang="ru-RU" sz="1000" dirty="0">
                        <a:latin typeface="Times New Roman"/>
                        <a:ea typeface="Times New Roman"/>
                        <a:cs typeface="Times New Roman"/>
                      </a:endParaRPr>
                    </a:p>
                    <a:p>
                      <a:pPr marL="90170" marR="180340" algn="just">
                        <a:spcAft>
                          <a:spcPts val="0"/>
                        </a:spcAft>
                      </a:pPr>
                      <a:r>
                        <a:rPr lang="ru-RU" sz="1000" dirty="0">
                          <a:latin typeface="PT Astra Serif"/>
                          <a:ea typeface="PT Astra Serif"/>
                          <a:cs typeface="PT Astra Serif"/>
                        </a:rPr>
                        <a:t>      </a:t>
                      </a:r>
                      <a:r>
                        <a:rPr lang="ru-RU" sz="1000" dirty="0">
                          <a:latin typeface="PT Astra Serif"/>
                          <a:ea typeface="Times New Roman"/>
                          <a:cs typeface="PT Astra Serif"/>
                        </a:rPr>
                        <a:t>Обеспечена доступность информации, касающейся проведения закупок и конкурсов.</a:t>
                      </a:r>
                      <a:endParaRPr lang="ru-RU" sz="1000" dirty="0">
                        <a:latin typeface="Times New Roman"/>
                        <a:ea typeface="Times New Roman"/>
                        <a:cs typeface="Times New Roman"/>
                      </a:endParaRPr>
                    </a:p>
                    <a:p>
                      <a:pPr marL="90170" marR="180340" indent="179705" algn="just">
                        <a:spcAft>
                          <a:spcPts val="0"/>
                        </a:spcAft>
                      </a:pPr>
                      <a:r>
                        <a:rPr lang="ru-RU" sz="1000" dirty="0">
                          <a:latin typeface="PT Astra Serif"/>
                          <a:ea typeface="PT Astra Serif"/>
                          <a:cs typeface="PT Astra Serif"/>
                        </a:rPr>
                        <a:t> </a:t>
                      </a:r>
                      <a:r>
                        <a:rPr lang="ru-RU" sz="1000" dirty="0">
                          <a:latin typeface="PT Astra Serif"/>
                          <a:ea typeface="Times New Roman"/>
                          <a:cs typeface="PT Astra Serif"/>
                        </a:rPr>
                        <a:t>В течение 2022 года - размещено 23 извещения об аукционах, заключено 16 контрактов.</a:t>
                      </a:r>
                      <a:endParaRPr lang="ru-RU" sz="1000" dirty="0">
                        <a:latin typeface="Times New Roman"/>
                        <a:ea typeface="Times New Roman"/>
                        <a:cs typeface="Times New Roman"/>
                      </a:endParaRPr>
                    </a:p>
                    <a:p>
                      <a:pPr marL="90170" marR="180340" algn="just">
                        <a:spcAft>
                          <a:spcPts val="0"/>
                        </a:spcAft>
                      </a:pPr>
                      <a:r>
                        <a:rPr lang="ru-RU" sz="1000" dirty="0">
                          <a:solidFill>
                            <a:srgbClr val="FF0000"/>
                          </a:solidFill>
                          <a:latin typeface="PT Astra Serif"/>
                          <a:ea typeface="PT Astra Serif"/>
                          <a:cs typeface="PT Astra Serif"/>
                        </a:rPr>
                        <a:t>      </a:t>
                      </a:r>
                      <a:r>
                        <a:rPr lang="ru-RU" sz="1000" dirty="0">
                          <a:latin typeface="PT Astra Serif"/>
                          <a:ea typeface="Times New Roman"/>
                          <a:cs typeface="PT Astra Serif"/>
                        </a:rPr>
                        <a:t>Закупки производятся в соответствии с законодательством. Закупки у единственного поставщика производятся в рамках установленного лимита.</a:t>
                      </a:r>
                      <a:endParaRPr lang="ru-RU" sz="1000" dirty="0">
                        <a:latin typeface="Times New Roman"/>
                        <a:ea typeface="Times New Roman"/>
                        <a:cs typeface="Times New Roman"/>
                      </a:endParaRPr>
                    </a:p>
                  </a:txBody>
                  <a:tcPr marL="0" marR="0" marT="29364" marB="293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89535" algn="just">
                        <a:spcAft>
                          <a:spcPts val="0"/>
                        </a:spcAft>
                      </a:pPr>
                      <a:r>
                        <a:rPr lang="ru-RU" sz="1000" dirty="0">
                          <a:latin typeface="PT Astra Serif"/>
                          <a:ea typeface="Times New Roman"/>
                          <a:cs typeface="PT Astra Serif"/>
                        </a:rPr>
                        <a:t>Выполнено в полном объеме в установленные сроки</a:t>
                      </a:r>
                      <a:endParaRPr lang="ru-RU" sz="1000" dirty="0">
                        <a:latin typeface="Times New Roman"/>
                        <a:ea typeface="Times New Roman"/>
                        <a:cs typeface="Times New Roman"/>
                      </a:endParaRPr>
                    </a:p>
                  </a:txBody>
                  <a:tcPr marL="0" marR="0" marT="29364" marB="293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5363">
                <a:tc>
                  <a:txBody>
                    <a:bodyPr/>
                    <a:lstStyle/>
                    <a:p>
                      <a:pPr>
                        <a:spcAft>
                          <a:spcPts val="0"/>
                        </a:spcAft>
                      </a:pPr>
                      <a:r>
                        <a:rPr lang="ru-RU" sz="1000">
                          <a:latin typeface="PT Astra Serif"/>
                          <a:ea typeface="PT Astra Serif"/>
                          <a:cs typeface="PT Astra Serif"/>
                        </a:rPr>
                        <a:t>   </a:t>
                      </a:r>
                      <a:r>
                        <a:rPr lang="ru-RU" sz="1000">
                          <a:latin typeface="PT Astra Serif"/>
                          <a:ea typeface="Times New Roman"/>
                          <a:cs typeface="PT Astra Serif"/>
                        </a:rPr>
                        <a:t>4</a:t>
                      </a:r>
                      <a:endParaRPr lang="ru-RU" sz="1000">
                        <a:latin typeface="Times New Roman"/>
                        <a:ea typeface="Times New Roman"/>
                        <a:cs typeface="Times New Roman"/>
                      </a:endParaRPr>
                    </a:p>
                  </a:txBody>
                  <a:tcPr marL="39935" marR="24274" marT="24274" marB="399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PT Astra Serif"/>
                          <a:ea typeface="PT Astra Serif"/>
                          <a:cs typeface="PT Astra Serif"/>
                        </a:rPr>
                        <a:t>      </a:t>
                      </a:r>
                      <a:r>
                        <a:rPr lang="ru-RU" sz="1000">
                          <a:latin typeface="PT Astra Serif"/>
                          <a:ea typeface="Times New Roman"/>
                          <a:cs typeface="PT Astra Serif"/>
                        </a:rPr>
                        <a:t>4</a:t>
                      </a:r>
                      <a:endParaRPr lang="ru-RU" sz="1000">
                        <a:latin typeface="Times New Roman"/>
                        <a:ea typeface="Times New Roman"/>
                        <a:cs typeface="Times New Roman"/>
                      </a:endParaRPr>
                    </a:p>
                  </a:txBody>
                  <a:tcPr marL="0" marR="0" marT="29364" marB="293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a:latin typeface="PT Astra Serif"/>
                          <a:ea typeface="Times New Roman"/>
                          <a:cs typeface="PT Astra Serif"/>
                        </a:rPr>
                        <a:t>Осуществлять финансовый контроль за целевым использованием бюджетных средств. </a:t>
                      </a:r>
                      <a:endParaRPr lang="ru-RU" sz="1000">
                        <a:latin typeface="Times New Roman"/>
                        <a:ea typeface="Times New Roman"/>
                        <a:cs typeface="Times New Roman"/>
                      </a:endParaRPr>
                    </a:p>
                  </a:txBody>
                  <a:tcPr marL="39935" marR="24274" marT="24274" marB="399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PT Astra Serif"/>
                          <a:ea typeface="Times New Roman"/>
                          <a:cs typeface="PT Astra Serif"/>
                        </a:rPr>
                        <a:t>Ежеквартально в течение 2021-2024 гг.</a:t>
                      </a:r>
                      <a:endParaRPr lang="ru-RU" sz="1000">
                        <a:latin typeface="Times New Roman"/>
                        <a:ea typeface="Times New Roman"/>
                        <a:cs typeface="Times New Roman"/>
                      </a:endParaRPr>
                    </a:p>
                  </a:txBody>
                  <a:tcPr marL="39935" marR="24274" marT="24274" marB="399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a:latin typeface="PT Astra Serif"/>
                          <a:ea typeface="Times New Roman"/>
                          <a:cs typeface="PT Astra Serif"/>
                        </a:rPr>
                        <a:t>Контроль за целевым использованием бюджетных средств обеспечен финансовым отделом администрации городского округа Верх-Нейвинский. </a:t>
                      </a:r>
                      <a:endParaRPr lang="ru-RU" sz="1000">
                        <a:latin typeface="Times New Roman"/>
                        <a:ea typeface="Times New Roman"/>
                        <a:cs typeface="Times New Roman"/>
                      </a:endParaRPr>
                    </a:p>
                    <a:p>
                      <a:pPr marL="90170" marR="90170" indent="179705" algn="just">
                        <a:spcAft>
                          <a:spcPts val="0"/>
                        </a:spcAft>
                      </a:pPr>
                      <a:r>
                        <a:rPr lang="ru-RU" sz="1000">
                          <a:latin typeface="PT Astra Serif"/>
                          <a:ea typeface="Times New Roman"/>
                          <a:cs typeface="PT Astra Serif"/>
                        </a:rPr>
                        <a:t>В соответствии с Постановлением Правительства Свердловской области от 12.05.2022 № 318-ПП                          "Об особенностях осуществления в 2022 году на территории Свердловской области внутреннего государственного финансового контроля в отношении главных распорядителей, получателей средств областного бюджета, в том числе являющихся государственными заказчиками Свердловской области" финансовый контроль за целевым использованием бюджетных средств не проводился. </a:t>
                      </a:r>
                      <a:endParaRPr lang="ru-RU" sz="1000">
                        <a:latin typeface="Times New Roman"/>
                        <a:ea typeface="Times New Roman"/>
                        <a:cs typeface="Times New Roman"/>
                      </a:endParaRPr>
                    </a:p>
                  </a:txBody>
                  <a:tcPr marL="0" marR="0" marT="29364" marB="293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1000" dirty="0">
                          <a:latin typeface="PT Astra Serif"/>
                          <a:ea typeface="Times New Roman"/>
                          <a:cs typeface="PT Astra Serif"/>
                        </a:rPr>
                        <a:t>Выполнено в полном объеме в установленные сроки.</a:t>
                      </a:r>
                      <a:endParaRPr lang="ru-RU" sz="1000" dirty="0">
                        <a:latin typeface="Times New Roman"/>
                        <a:ea typeface="Times New Roman"/>
                        <a:cs typeface="Times New Roman"/>
                      </a:endParaRPr>
                    </a:p>
                  </a:txBody>
                  <a:tcPr marL="0" marR="0" marT="29364" marB="293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1403640" y="33120"/>
            <a:ext cx="7354800" cy="633600"/>
          </a:xfrm>
          <a:prstGeom prst="rect">
            <a:avLst/>
          </a:prstGeom>
          <a:noFill/>
          <a:ln w="0">
            <a:noFill/>
          </a:ln>
        </p:spPr>
        <p:txBody>
          <a:bodyPr anchor="ctr">
            <a:normAutofit/>
          </a:bodyPr>
          <a:lstStyle/>
          <a:p>
            <a:pPr algn="ctr">
              <a:lnSpc>
                <a:spcPct val="100000"/>
              </a:lnSpc>
            </a:pPr>
            <a:r>
              <a:rPr lang="ru-RU" sz="3000" b="1" strike="noStrike" spc="-1">
                <a:solidFill>
                  <a:srgbClr val="FFFFFF"/>
                </a:solidFill>
                <a:latin typeface="Arial Black"/>
              </a:rPr>
              <a:t>Выполнение плана мероприятий</a:t>
            </a:r>
            <a:endParaRPr lang="es-ES" sz="3000" b="0" strike="noStrike" spc="-1">
              <a:solidFill>
                <a:srgbClr val="000000"/>
              </a:solidFill>
              <a:latin typeface="Calibri"/>
            </a:endParaRPr>
          </a:p>
        </p:txBody>
      </p:sp>
      <p:sp>
        <p:nvSpPr>
          <p:cNvPr id="193" name="Picture 2"/>
          <p:cNvSpPr/>
          <p:nvPr/>
        </p:nvSpPr>
        <p:spPr>
          <a:xfrm>
            <a:off x="6156000" y="0"/>
            <a:ext cx="2230920" cy="17848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graphicFrame>
        <p:nvGraphicFramePr>
          <p:cNvPr id="194" name="Таблица 12"/>
          <p:cNvGraphicFramePr/>
          <p:nvPr/>
        </p:nvGraphicFramePr>
        <p:xfrm>
          <a:off x="323640" y="1484640"/>
          <a:ext cx="8640720" cy="4963680"/>
        </p:xfrm>
        <a:graphic>
          <a:graphicData uri="http://schemas.openxmlformats.org/drawingml/2006/table">
            <a:tbl>
              <a:tblPr/>
              <a:tblGrid>
                <a:gridCol w="407520"/>
                <a:gridCol w="2256480"/>
                <a:gridCol w="839880"/>
                <a:gridCol w="600120"/>
                <a:gridCol w="788400"/>
                <a:gridCol w="3748320"/>
              </a:tblGrid>
              <a:tr h="1656000">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a:lnL w="12240">
                      <a:noFill/>
                    </a:lnL>
                    <a:lnR w="12240">
                      <a:noFill/>
                    </a:lnR>
                    <a:lnT w="12240">
                      <a:noFill/>
                    </a:lnT>
                    <a:lnB w="12240">
                      <a:noFill/>
                    </a:lnB>
                    <a:noFill/>
                  </a:tcPr>
                </a:tc>
              </a:tr>
              <a:tr h="248400">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a:lnL w="12240">
                      <a:noFill/>
                    </a:lnL>
                    <a:lnR w="12240">
                      <a:noFill/>
                    </a:lnR>
                    <a:lnT w="12240">
                      <a:noFill/>
                    </a:lnT>
                    <a:lnB w="12240">
                      <a:noFill/>
                    </a:lnB>
                    <a:noFill/>
                  </a:tcPr>
                </a:tc>
              </a:tr>
              <a:tr h="2941920">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marL="51480" marR="31320">
                    <a:lnL w="12240">
                      <a:noFill/>
                    </a:lnL>
                    <a:lnR w="12240">
                      <a:noFill/>
                    </a:lnR>
                    <a:lnT w="12240">
                      <a:noFill/>
                    </a:lnT>
                    <a:lnB w="12240">
                      <a:noFill/>
                    </a:lnB>
                    <a:noFill/>
                  </a:tcPr>
                </a:tc>
                <a:tc>
                  <a:txBody>
                    <a:bodyPr/>
                    <a:lstStyle/>
                    <a:p>
                      <a:endParaRPr lang="ru-RU"/>
                    </a:p>
                  </a:txBody>
                  <a:tcPr>
                    <a:lnL w="12240">
                      <a:noFill/>
                    </a:lnL>
                    <a:lnR w="12240">
                      <a:noFill/>
                    </a:lnR>
                    <a:lnT w="12240">
                      <a:noFill/>
                    </a:lnT>
                    <a:lnB w="12240">
                      <a:noFill/>
                    </a:lnB>
                    <a:noFill/>
                  </a:tcPr>
                </a:tc>
              </a:tr>
            </a:tbl>
          </a:graphicData>
        </a:graphic>
      </p:graphicFrame>
      <p:graphicFrame>
        <p:nvGraphicFramePr>
          <p:cNvPr id="6" name="Таблица 5"/>
          <p:cNvGraphicFramePr>
            <a:graphicFrameLocks noGrp="1"/>
          </p:cNvGraphicFramePr>
          <p:nvPr/>
        </p:nvGraphicFramePr>
        <p:xfrm>
          <a:off x="251520" y="620688"/>
          <a:ext cx="8712968" cy="4817096"/>
        </p:xfrm>
        <a:graphic>
          <a:graphicData uri="http://schemas.openxmlformats.org/drawingml/2006/table">
            <a:tbl>
              <a:tblPr/>
              <a:tblGrid>
                <a:gridCol w="496583"/>
                <a:gridCol w="571527"/>
                <a:gridCol w="2680428"/>
                <a:gridCol w="1886877"/>
                <a:gridCol w="3077553"/>
              </a:tblGrid>
              <a:tr h="807574">
                <a:tc>
                  <a:txBody>
                    <a:bodyPr/>
                    <a:lstStyle/>
                    <a:p>
                      <a:pPr algn="ctr">
                        <a:spcAft>
                          <a:spcPts val="0"/>
                        </a:spcAft>
                      </a:pPr>
                      <a:r>
                        <a:rPr lang="ru-RU" sz="800" dirty="0">
                          <a:latin typeface="Liberation Serif" pitchFamily="18" charset="0"/>
                          <a:ea typeface="Liberation Serif" pitchFamily="18" charset="0"/>
                          <a:cs typeface="Liberation Serif" pitchFamily="18" charset="0"/>
                        </a:rPr>
                        <a:t>5</a:t>
                      </a:r>
                    </a:p>
                  </a:txBody>
                  <a:tcPr marL="21154" marR="12858" marT="12858" marB="211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Liberation Serif" pitchFamily="18" charset="0"/>
                          <a:ea typeface="Liberation Serif" pitchFamily="18" charset="0"/>
                          <a:cs typeface="Liberation Serif" pitchFamily="18" charset="0"/>
                        </a:rPr>
                        <a:t>5</a:t>
                      </a:r>
                    </a:p>
                  </a:txBody>
                  <a:tcPr marL="0" marR="0" marT="15554" marB="155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800" dirty="0">
                          <a:latin typeface="Liberation Serif" pitchFamily="18" charset="0"/>
                          <a:ea typeface="Liberation Serif" pitchFamily="18" charset="0"/>
                          <a:cs typeface="Liberation Serif" pitchFamily="18" charset="0"/>
                        </a:rPr>
                        <a:t>Проводить сравнительный анализ сведений о доходах, расходах об имуществе и обязательствах имущественного характера, представленных муниципальными служащими, в целях выявления случаев неполноты и недостоверности таких сведений, установления фактов несоблюдения </a:t>
                      </a:r>
                      <a:r>
                        <a:rPr lang="ru-RU" sz="800" dirty="0" err="1">
                          <a:latin typeface="Liberation Serif" pitchFamily="18" charset="0"/>
                          <a:ea typeface="Liberation Serif" pitchFamily="18" charset="0"/>
                          <a:cs typeface="Liberation Serif" pitchFamily="18" charset="0"/>
                        </a:rPr>
                        <a:t>антикоррупционных</a:t>
                      </a:r>
                      <a:r>
                        <a:rPr lang="ru-RU" sz="800" dirty="0">
                          <a:latin typeface="Liberation Serif" pitchFamily="18" charset="0"/>
                          <a:ea typeface="Liberation Serif" pitchFamily="18" charset="0"/>
                          <a:cs typeface="Liberation Serif" pitchFamily="18" charset="0"/>
                        </a:rPr>
                        <a:t> стандартов.</a:t>
                      </a:r>
                    </a:p>
                  </a:txBody>
                  <a:tcPr marL="21154" marR="12858" marT="12858" marB="211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Liberation Serif" pitchFamily="18" charset="0"/>
                          <a:ea typeface="Liberation Serif" pitchFamily="18" charset="0"/>
                          <a:cs typeface="Liberation Serif" pitchFamily="18" charset="0"/>
                        </a:rPr>
                        <a:t>Ежегодно в течение 2021-2024 гг.</a:t>
                      </a:r>
                    </a:p>
                  </a:txBody>
                  <a:tcPr marL="21154" marR="12858" marT="12858" marB="211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90170" algn="just">
                        <a:spcAft>
                          <a:spcPts val="0"/>
                        </a:spcAft>
                      </a:pPr>
                      <a:r>
                        <a:rPr lang="ru-RU" sz="800" dirty="0">
                          <a:latin typeface="Liberation Serif" pitchFamily="18" charset="0"/>
                          <a:ea typeface="Liberation Serif" pitchFamily="18" charset="0"/>
                          <a:cs typeface="Liberation Serif" pitchFamily="18" charset="0"/>
                        </a:rPr>
                        <a:t>        По данным ведущего специалиста по кадрам, 100% муниципальных служащих, в установленный срок представили сведения о доходах, расходах, об имуществе и обязательствах имущественного характера от общего числа муниципальных служащих, представляющих указанные сведения. Поступившие сведения проанализированы, случаев неполноты и недостоверности сведений не выявлено. </a:t>
                      </a:r>
                    </a:p>
                  </a:txBody>
                  <a:tcPr marL="0" marR="0" marT="15554" marB="155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6426">
                <a:tc>
                  <a:txBody>
                    <a:bodyPr/>
                    <a:lstStyle/>
                    <a:p>
                      <a:pPr algn="ctr">
                        <a:spcAft>
                          <a:spcPts val="0"/>
                        </a:spcAft>
                      </a:pPr>
                      <a:r>
                        <a:rPr lang="ru-RU" sz="800">
                          <a:latin typeface="Liberation Serif" pitchFamily="18" charset="0"/>
                          <a:ea typeface="Liberation Serif" pitchFamily="18" charset="0"/>
                          <a:cs typeface="Liberation Serif" pitchFamily="18" charset="0"/>
                        </a:rPr>
                        <a:t>6</a:t>
                      </a:r>
                    </a:p>
                  </a:txBody>
                  <a:tcPr marL="21154" marR="12858" marT="12858" marB="211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6</a:t>
                      </a:r>
                    </a:p>
                  </a:txBody>
                  <a:tcPr marL="0" marR="0" marT="15554" marB="155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800">
                          <a:latin typeface="Liberation Serif" pitchFamily="18" charset="0"/>
                          <a:ea typeface="Liberation Serif" pitchFamily="18" charset="0"/>
                          <a:cs typeface="Liberation Serif" pitchFamily="18" charset="0"/>
                        </a:rPr>
                        <a:t>Обеспечить соблюдение муниципальными служащими обязанностей, ограничений и запретов, связанных с муниципальной службой, требований к служебному поведению, проводить разъяснительную работу по профилактике коррупции среди муниципальных служащих.</a:t>
                      </a:r>
                    </a:p>
                  </a:txBody>
                  <a:tcPr marL="21154" marR="12858" marT="12858" marB="211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Ежеквартально в течение 2021-2024 гг.</a:t>
                      </a:r>
                    </a:p>
                  </a:txBody>
                  <a:tcPr marL="21154" marR="12858" marT="12858" marB="211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lgn="just">
                        <a:spcAft>
                          <a:spcPts val="0"/>
                        </a:spcAft>
                      </a:pPr>
                      <a:r>
                        <a:rPr lang="ru-RU" sz="800" dirty="0">
                          <a:latin typeface="Liberation Serif" pitchFamily="18" charset="0"/>
                          <a:ea typeface="Liberation Serif" pitchFamily="18" charset="0"/>
                          <a:cs typeface="Liberation Serif" pitchFamily="18" charset="0"/>
                        </a:rPr>
                        <a:t>Специалистом по кадрам администрации городского округа проводится разъяснительная работа по профилактике коррупции среди муниципальных служащих. Данный вопрос ежеквартально рассматривается на заседании комиссии по координации работы по противодействию коррупции. </a:t>
                      </a:r>
                    </a:p>
                    <a:p>
                      <a:pPr marL="90170" marR="90170" indent="269875" algn="just">
                        <a:spcAft>
                          <a:spcPts val="0"/>
                        </a:spcAft>
                      </a:pPr>
                      <a:r>
                        <a:rPr lang="ru-RU" sz="800" dirty="0">
                          <a:latin typeface="Liberation Serif" pitchFamily="18" charset="0"/>
                          <a:ea typeface="Liberation Serif" pitchFamily="18" charset="0"/>
                          <a:cs typeface="Liberation Serif" pitchFamily="18" charset="0"/>
                        </a:rPr>
                        <a:t>В 1 кв. 2022 г. проведена разъяснительная работа по темам «Методические рекомендации по вопросам предоставления сведений о доходах, расходах, об имуществе и обязательствах имущественного характера и заполнения соответствующей формы справки в 2022 году (за отчетный 2021 год)»,</a:t>
                      </a:r>
                    </a:p>
                    <a:p>
                      <a:pPr marL="90170" marR="90170" indent="269875" algn="just">
                        <a:spcAft>
                          <a:spcPts val="0"/>
                        </a:spcAft>
                      </a:pPr>
                      <a:r>
                        <a:rPr lang="ru-RU" sz="800" dirty="0">
                          <a:latin typeface="Liberation Serif" pitchFamily="18" charset="0"/>
                          <a:ea typeface="Liberation Serif" pitchFamily="18" charset="0"/>
                          <a:cs typeface="Liberation Serif" pitchFamily="18" charset="0"/>
                        </a:rPr>
                        <a:t> «Положение об уведомлении представителя нанимателя (работодателя) о фактах склонения муниципального служащего администрации городского округа Верх-Нейвинский к совершению коррупционных правонарушений» с оформлением листа ознакомления.</a:t>
                      </a:r>
                    </a:p>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В 2 кв. 2022 г. проведена разъяснительная работа по темам              « Порядок сообщения представителю нанимателю (работодателю) муниципальным служащим о прекращении гражданства (подданства) иностранного государства», «Типовые ситуации возникновения конфликта интересов при </a:t>
                      </a:r>
                      <a:r>
                        <a:rPr lang="ru-RU" sz="800" dirty="0" err="1">
                          <a:latin typeface="Liberation Serif" pitchFamily="18" charset="0"/>
                          <a:ea typeface="Liberation Serif" pitchFamily="18" charset="0"/>
                          <a:cs typeface="Liberation Serif" pitchFamily="18" charset="0"/>
                        </a:rPr>
                        <a:t>осуцществлении</a:t>
                      </a:r>
                      <a:r>
                        <a:rPr lang="ru-RU" sz="800" dirty="0">
                          <a:latin typeface="Liberation Serif" pitchFamily="18" charset="0"/>
                          <a:ea typeface="Liberation Serif" pitchFamily="18" charset="0"/>
                          <a:cs typeface="Liberation Serif" pitchFamily="18" charset="0"/>
                        </a:rPr>
                        <a:t> закупок и порядок их урегулирования»  с оформлением листа ознакомления. </a:t>
                      </a:r>
                    </a:p>
                    <a:p>
                      <a:pPr marL="90170" marR="90170" algn="just">
                        <a:spcAft>
                          <a:spcPts val="0"/>
                        </a:spcAft>
                      </a:pPr>
                      <a:r>
                        <a:rPr lang="ru-RU" sz="800" dirty="0">
                          <a:latin typeface="Liberation Serif" pitchFamily="18" charset="0"/>
                          <a:ea typeface="Liberation Serif" pitchFamily="18" charset="0"/>
                          <a:cs typeface="Liberation Serif" pitchFamily="18" charset="0"/>
                        </a:rPr>
                        <a:t>В 3 кв. 2022 г. проведена разъяснительная работа по теме «Порядок уведомления представителя нанимателя (работодателя)о фактах обращения в целях склонения к совершению коррупционных правонарушений муниципальных служащих, замещающих должности муниципальной службы в администрации городского округа Верх-Нейвинский» с оформлением Листа ознакомления.</a:t>
                      </a:r>
                    </a:p>
                    <a:p>
                      <a:pPr marL="90170" marR="90170" algn="just">
                        <a:spcAft>
                          <a:spcPts val="0"/>
                        </a:spcAft>
                      </a:pPr>
                      <a:r>
                        <a:rPr lang="ru-RU" sz="800" dirty="0">
                          <a:latin typeface="Liberation Serif" pitchFamily="18" charset="0"/>
                          <a:ea typeface="Liberation Serif" pitchFamily="18" charset="0"/>
                          <a:cs typeface="Liberation Serif" pitchFamily="18" charset="0"/>
                        </a:rPr>
                        <a:t> В 4 квартале проведена разъяснительная работа по теме «Меры ответственности за совершение коррупционных правонарушений» с оформлением листа ознакомления.</a:t>
                      </a:r>
                    </a:p>
                  </a:txBody>
                  <a:tcPr marL="0" marR="0" marT="15554" marB="155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PlaceHolder 1"/>
          <p:cNvSpPr>
            <a:spLocks noGrp="1"/>
          </p:cNvSpPr>
          <p:nvPr>
            <p:ph type="title"/>
          </p:nvPr>
        </p:nvSpPr>
        <p:spPr>
          <a:xfrm>
            <a:off x="1403640" y="33120"/>
            <a:ext cx="7354800" cy="633600"/>
          </a:xfrm>
          <a:prstGeom prst="rect">
            <a:avLst/>
          </a:prstGeom>
          <a:noFill/>
          <a:ln w="0">
            <a:noFill/>
          </a:ln>
        </p:spPr>
        <p:txBody>
          <a:bodyPr anchor="ctr">
            <a:normAutofit/>
          </a:bodyPr>
          <a:lstStyle/>
          <a:p>
            <a:pPr algn="ctr">
              <a:lnSpc>
                <a:spcPct val="100000"/>
              </a:lnSpc>
            </a:pPr>
            <a:r>
              <a:rPr lang="ru-RU" sz="3000" b="1" strike="noStrike" spc="-1">
                <a:solidFill>
                  <a:srgbClr val="FFFFFF"/>
                </a:solidFill>
                <a:latin typeface="Arial Black"/>
              </a:rPr>
              <a:t>Выполнение плана мероприятий</a:t>
            </a:r>
            <a:endParaRPr lang="es-ES" sz="3000" b="0" strike="noStrike" spc="-1">
              <a:solidFill>
                <a:srgbClr val="000000"/>
              </a:solidFill>
              <a:latin typeface="Calibri"/>
            </a:endParaRPr>
          </a:p>
        </p:txBody>
      </p:sp>
      <p:sp>
        <p:nvSpPr>
          <p:cNvPr id="197" name="Picture 2"/>
          <p:cNvSpPr/>
          <p:nvPr/>
        </p:nvSpPr>
        <p:spPr>
          <a:xfrm>
            <a:off x="6156000" y="0"/>
            <a:ext cx="2230920" cy="17848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graphicFrame>
        <p:nvGraphicFramePr>
          <p:cNvPr id="6" name="Таблица 5"/>
          <p:cNvGraphicFramePr>
            <a:graphicFrameLocks noGrp="1"/>
          </p:cNvGraphicFramePr>
          <p:nvPr/>
        </p:nvGraphicFramePr>
        <p:xfrm>
          <a:off x="179512" y="764705"/>
          <a:ext cx="8784977" cy="5379764"/>
        </p:xfrm>
        <a:graphic>
          <a:graphicData uri="http://schemas.openxmlformats.org/drawingml/2006/table">
            <a:tbl>
              <a:tblPr/>
              <a:tblGrid>
                <a:gridCol w="500686"/>
                <a:gridCol w="576250"/>
                <a:gridCol w="2702581"/>
                <a:gridCol w="1902471"/>
                <a:gridCol w="3102989"/>
              </a:tblGrid>
              <a:tr h="1368151">
                <a:tc>
                  <a:txBody>
                    <a:bodyPr/>
                    <a:lstStyle/>
                    <a:p>
                      <a:pPr algn="ctr">
                        <a:spcAft>
                          <a:spcPts val="0"/>
                        </a:spcAft>
                      </a:pPr>
                      <a:r>
                        <a:rPr lang="ru-RU" sz="1000" dirty="0">
                          <a:latin typeface="PT Astra Serif"/>
                          <a:ea typeface="Times New Roman"/>
                          <a:cs typeface="PT Astra Serif"/>
                        </a:rPr>
                        <a:t>7</a:t>
                      </a:r>
                      <a:endParaRPr lang="ru-RU" sz="1000" dirty="0">
                        <a:latin typeface="Times New Roman"/>
                        <a:ea typeface="Times New Roman"/>
                        <a:cs typeface="Times New Roman"/>
                      </a:endParaRPr>
                    </a:p>
                  </a:txBody>
                  <a:tcPr marL="28463" marR="17301" marT="17301" marB="2846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latin typeface="PT Astra Serif"/>
                          <a:ea typeface="Times New Roman"/>
                          <a:cs typeface="PT Astra Serif"/>
                        </a:rPr>
                        <a:t>7</a:t>
                      </a:r>
                      <a:endParaRPr lang="ru-RU" sz="1000" dirty="0">
                        <a:latin typeface="Times New Roman"/>
                        <a:ea typeface="Times New Roman"/>
                        <a:cs typeface="Times New Roman"/>
                      </a:endParaRPr>
                    </a:p>
                  </a:txBody>
                  <a:tcPr marL="0" marR="0" marT="20928" marB="2092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1000" dirty="0">
                          <a:latin typeface="PT Astra Serif"/>
                          <a:ea typeface="Times New Roman"/>
                          <a:cs typeface="PT Astra Serif"/>
                        </a:rPr>
                        <a:t>Принятие мер по повышению эффективности контроля за соблюдением лицами, замещающими муниципальные должности и должности муниципальной службы в городском округе Верх-Нейвинский, требований законодательства Российской Федерации о противодействии коррупции, касающихся предотвращения и урегулирования конфликта интересов, в том числе за привлечением таких лиц к ответственности в случае их несоблюдения должности муниципальной службы:</a:t>
                      </a:r>
                      <a:endParaRPr lang="ru-RU" sz="1000" dirty="0">
                        <a:latin typeface="Times New Roman"/>
                        <a:ea typeface="Times New Roman"/>
                        <a:cs typeface="Times New Roman"/>
                      </a:endParaRPr>
                    </a:p>
                    <a:p>
                      <a:pPr indent="205105" algn="just">
                        <a:spcAft>
                          <a:spcPts val="0"/>
                        </a:spcAft>
                      </a:pPr>
                      <a:r>
                        <a:rPr lang="ru-RU" sz="1000" dirty="0">
                          <a:latin typeface="PT Astra Serif"/>
                          <a:ea typeface="Times New Roman"/>
                          <a:cs typeface="PT Astra Serif"/>
                        </a:rPr>
                        <a:t>а) составление таблиц с анкетными данными лиц, входящих в Перечень муниципальных должностей и должностей муниципальной службы городского округа Верх-Нейвинский, замещение которых связано с повышенным коррупционными рисками, их родственников и свойственников в целях предотвращения и урегулирования конфликта интересов;</a:t>
                      </a:r>
                      <a:endParaRPr lang="ru-RU" sz="1000" dirty="0">
                        <a:latin typeface="Times New Roman"/>
                        <a:ea typeface="Times New Roman"/>
                        <a:cs typeface="Times New Roman"/>
                      </a:endParaRPr>
                    </a:p>
                    <a:p>
                      <a:pPr indent="205105" algn="just">
                        <a:spcAft>
                          <a:spcPts val="0"/>
                        </a:spcAft>
                      </a:pPr>
                      <a:r>
                        <a:rPr lang="ru-RU" sz="1000" dirty="0">
                          <a:latin typeface="PT Astra Serif"/>
                          <a:ea typeface="Times New Roman"/>
                          <a:cs typeface="PT Astra Serif"/>
                        </a:rPr>
                        <a:t>б) представление сотрудником, ответственным за заключение муниципальных контрактов, специалисту по кадрам администрации городского округа Верх-Нейвинский, ответственному за работу по профилактике коррупционных и иных правонарушений, перечня контрагентов, подписавших муниципальные контракты на поставку товаров, работ, услуг для обеспечения муниципальных нужд в городском округе Верх-Нейвинский;</a:t>
                      </a:r>
                      <a:endParaRPr lang="ru-RU" sz="1000" dirty="0">
                        <a:latin typeface="Times New Roman"/>
                        <a:ea typeface="Times New Roman"/>
                        <a:cs typeface="Times New Roman"/>
                      </a:endParaRPr>
                    </a:p>
                    <a:p>
                      <a:pPr indent="205105" algn="just">
                        <a:spcAft>
                          <a:spcPts val="0"/>
                        </a:spcAft>
                      </a:pPr>
                      <a:r>
                        <a:rPr lang="ru-RU" sz="1000" dirty="0">
                          <a:latin typeface="PT Astra Serif"/>
                          <a:ea typeface="Times New Roman"/>
                          <a:cs typeface="PT Astra Serif"/>
                        </a:rPr>
                        <a:t>в) обобщение практики </a:t>
                      </a:r>
                      <a:r>
                        <a:rPr lang="ru-RU" sz="1000" dirty="0" err="1">
                          <a:latin typeface="PT Astra Serif"/>
                          <a:ea typeface="Times New Roman"/>
                          <a:cs typeface="PT Astra Serif"/>
                        </a:rPr>
                        <a:t>правоприменения</a:t>
                      </a:r>
                      <a:r>
                        <a:rPr lang="ru-RU" sz="1000" dirty="0">
                          <a:latin typeface="PT Astra Serif"/>
                          <a:ea typeface="Times New Roman"/>
                          <a:cs typeface="PT Astra Serif"/>
                        </a:rPr>
                        <a:t> законодательства Российской Федерации в сфере конфликта интересов.</a:t>
                      </a:r>
                      <a:endParaRPr lang="ru-RU" sz="1000" dirty="0">
                        <a:latin typeface="Times New Roman"/>
                        <a:ea typeface="Times New Roman"/>
                        <a:cs typeface="Times New Roman"/>
                      </a:endParaRPr>
                    </a:p>
                  </a:txBody>
                  <a:tcPr marL="28463" marR="17301" marT="17301" marB="2846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000" dirty="0">
                        <a:latin typeface="PT Astra Serif"/>
                        <a:ea typeface="Times New Roman"/>
                        <a:cs typeface="PT Astra Serif"/>
                      </a:endParaRPr>
                    </a:p>
                    <a:p>
                      <a:pPr algn="ctr">
                        <a:spcAft>
                          <a:spcPts val="0"/>
                        </a:spcAft>
                      </a:pPr>
                      <a:r>
                        <a:rPr lang="ru-RU" sz="1000" dirty="0">
                          <a:latin typeface="PT Astra Serif"/>
                          <a:ea typeface="Times New Roman"/>
                          <a:cs typeface="PT Astra Serif"/>
                        </a:rPr>
                        <a:t>Ежегодно до 01 июля в течение 2021-2024 гг.</a:t>
                      </a:r>
                      <a:endParaRPr lang="ru-RU" sz="1000" dirty="0">
                        <a:latin typeface="Times New Roman"/>
                        <a:ea typeface="Times New Roman"/>
                        <a:cs typeface="Times New Roman"/>
                      </a:endParaRPr>
                    </a:p>
                    <a:p>
                      <a:pPr algn="ctr">
                        <a:spcAft>
                          <a:spcPts val="0"/>
                        </a:spcAft>
                      </a:pPr>
                      <a:r>
                        <a:rPr lang="ru-RU" sz="1000" dirty="0">
                          <a:latin typeface="PT Astra Serif"/>
                          <a:ea typeface="Times New Roman"/>
                          <a:cs typeface="PT Astra Serif"/>
                        </a:rPr>
                        <a:t>Ежеквартально в течение 2021-2024 гг.</a:t>
                      </a:r>
                      <a:endParaRPr lang="ru-RU" sz="1000" dirty="0">
                        <a:latin typeface="Times New Roman"/>
                        <a:ea typeface="Times New Roman"/>
                        <a:cs typeface="Times New Roman"/>
                      </a:endParaRPr>
                    </a:p>
                    <a:p>
                      <a:pPr algn="ctr">
                        <a:spcAft>
                          <a:spcPts val="0"/>
                        </a:spcAft>
                      </a:pPr>
                      <a:r>
                        <a:rPr lang="ru-RU" sz="1000" dirty="0">
                          <a:latin typeface="PT Astra Serif"/>
                          <a:ea typeface="Times New Roman"/>
                          <a:cs typeface="PT Astra Serif"/>
                        </a:rPr>
                        <a:t>Ежегодно до 1 марта в течение 2021-2024 гг.</a:t>
                      </a:r>
                      <a:endParaRPr lang="ru-RU" sz="1000" dirty="0">
                        <a:latin typeface="Times New Roman"/>
                        <a:ea typeface="Times New Roman"/>
                        <a:cs typeface="Times New Roman"/>
                      </a:endParaRPr>
                    </a:p>
                  </a:txBody>
                  <a:tcPr marL="28463" marR="17301" marT="17301" marB="2846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lgn="just">
                        <a:spcAft>
                          <a:spcPts val="0"/>
                        </a:spcAft>
                      </a:pPr>
                      <a:endParaRPr lang="ru-RU" sz="1000" dirty="0">
                        <a:latin typeface="PT Astra Serif"/>
                        <a:ea typeface="Times New Roman"/>
                        <a:cs typeface="PT Astra Serif"/>
                      </a:endParaRPr>
                    </a:p>
                    <a:p>
                      <a:pPr marL="90170" marR="90170" algn="just">
                        <a:spcAft>
                          <a:spcPts val="0"/>
                        </a:spcAft>
                      </a:pPr>
                      <a:r>
                        <a:rPr lang="ru-RU" sz="1000" dirty="0">
                          <a:latin typeface="PT Astra Serif"/>
                          <a:ea typeface="Times New Roman"/>
                          <a:cs typeface="PT Astra Serif"/>
                        </a:rPr>
                        <a:t>а) на 01.07.2022 года обеспечена актуализация таблицы с анкетными данными лиц, входящих в Перечень муниципальных должностей и должностей муниципальной службы городского округа Верх-Нейвинский, замещение которых связано с повышенными коррупционными рисками, их родственников и свойственников, составленной в целях предотвращения и урегулирования конфликта интересов;</a:t>
                      </a:r>
                      <a:endParaRPr lang="ru-RU" sz="1000" dirty="0">
                        <a:latin typeface="Times New Roman"/>
                        <a:ea typeface="Times New Roman"/>
                        <a:cs typeface="Times New Roman"/>
                      </a:endParaRPr>
                    </a:p>
                    <a:p>
                      <a:pPr marL="90170" marR="90170" algn="just">
                        <a:spcAft>
                          <a:spcPts val="0"/>
                        </a:spcAft>
                      </a:pPr>
                      <a:r>
                        <a:rPr lang="ru-RU" sz="1000" dirty="0">
                          <a:latin typeface="PT Astra Serif"/>
                          <a:ea typeface="Times New Roman"/>
                          <a:cs typeface="PT Astra Serif"/>
                        </a:rPr>
                        <a:t>б) ежеквартально контрактным управляющим до специалиста по кадрам администрации городского округа Верх-Нейвинский доводится перечень контрагентов, подписавших муниципальные контракты на поставку товаров, работ, услуг для обеспечения муниципальных нужд. </a:t>
                      </a:r>
                      <a:endParaRPr lang="ru-RU" sz="1000" dirty="0">
                        <a:latin typeface="Times New Roman"/>
                        <a:ea typeface="Times New Roman"/>
                        <a:cs typeface="Times New Roman"/>
                      </a:endParaRPr>
                    </a:p>
                    <a:p>
                      <a:pPr marL="90170" marR="90170" indent="269875" algn="just">
                        <a:spcAft>
                          <a:spcPts val="0"/>
                        </a:spcAft>
                      </a:pPr>
                      <a:r>
                        <a:rPr lang="ru-RU" sz="1000" dirty="0">
                          <a:latin typeface="PT Astra Serif"/>
                          <a:ea typeface="Times New Roman"/>
                          <a:cs typeface="PT Astra Serif"/>
                        </a:rPr>
                        <a:t>В 1 квартале 2022 года заключено 3 контракта, во 2 квартале 2022 года - 7 контрактов, в 3 квартале 2022 года – 4 контракта; в 4 квартале 2022 г. 2 контракта.</a:t>
                      </a:r>
                      <a:endParaRPr lang="ru-RU" sz="1000" dirty="0">
                        <a:latin typeface="Times New Roman"/>
                        <a:ea typeface="Times New Roman"/>
                        <a:cs typeface="Times New Roman"/>
                      </a:endParaRPr>
                    </a:p>
                    <a:p>
                      <a:pPr marL="90170" marR="90170" algn="just">
                        <a:spcAft>
                          <a:spcPts val="0"/>
                        </a:spcAft>
                      </a:pPr>
                      <a:r>
                        <a:rPr lang="ru-RU" sz="1000" dirty="0">
                          <a:latin typeface="PT Astra Serif"/>
                          <a:ea typeface="Times New Roman"/>
                          <a:cs typeface="PT Astra Serif"/>
                        </a:rPr>
                        <a:t>в) за текущий период 2022 года   практика </a:t>
                      </a:r>
                      <a:r>
                        <a:rPr lang="ru-RU" sz="1000" dirty="0" err="1">
                          <a:latin typeface="PT Astra Serif"/>
                          <a:ea typeface="Times New Roman"/>
                          <a:cs typeface="PT Astra Serif"/>
                        </a:rPr>
                        <a:t>правоприменения</a:t>
                      </a:r>
                      <a:r>
                        <a:rPr lang="ru-RU" sz="1000" dirty="0">
                          <a:latin typeface="PT Astra Serif"/>
                          <a:ea typeface="Times New Roman"/>
                          <a:cs typeface="PT Astra Serif"/>
                        </a:rPr>
                        <a:t> законодательства Российской Федерации в сфере конфликтов интересов на территории городского округа Верх-Нейвинский отсутствует.</a:t>
                      </a:r>
                      <a:endParaRPr lang="ru-RU" sz="1000" dirty="0">
                        <a:latin typeface="Times New Roman"/>
                        <a:ea typeface="Times New Roman"/>
                        <a:cs typeface="Times New Roman"/>
                      </a:endParaRPr>
                    </a:p>
                  </a:txBody>
                  <a:tcPr marL="0" marR="0" marT="20928" marB="2092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 name="Рисунок 1"/>
          <p:cNvPicPr/>
          <p:nvPr/>
        </p:nvPicPr>
        <p:blipFill>
          <a:blip r:embed="rId2" cstate="print"/>
          <a:stretch/>
        </p:blipFill>
        <p:spPr>
          <a:xfrm>
            <a:off x="1604880" y="-140040"/>
            <a:ext cx="7358040" cy="633600"/>
          </a:xfrm>
          <a:prstGeom prst="rect">
            <a:avLst/>
          </a:prstGeom>
          <a:ln w="0">
            <a:noFill/>
          </a:ln>
        </p:spPr>
      </p:pic>
      <p:sp>
        <p:nvSpPr>
          <p:cNvPr id="205" name="Picture 2"/>
          <p:cNvSpPr/>
          <p:nvPr/>
        </p:nvSpPr>
        <p:spPr>
          <a:xfrm>
            <a:off x="6732360" y="-171360"/>
            <a:ext cx="2230920" cy="1784880"/>
          </a:xfrm>
          <a:prstGeom prst="ellipse">
            <a:avLst/>
          </a:prstGeom>
          <a:blipFill rotWithShape="0">
            <a:blip r:embed="rId3" cstate="print"/>
            <a:srcRect/>
            <a:stretch/>
          </a:blipFill>
          <a:ln w="0">
            <a:noFill/>
          </a:ln>
          <a:effectLst>
            <a:softEdge rad="635040"/>
          </a:effectLst>
        </p:spPr>
        <p:style>
          <a:lnRef idx="0">
            <a:scrgbClr r="0" g="0" b="0"/>
          </a:lnRef>
          <a:fillRef idx="0">
            <a:scrgbClr r="0" g="0" b="0"/>
          </a:fillRef>
          <a:effectRef idx="0">
            <a:scrgbClr r="0" g="0" b="0"/>
          </a:effectRef>
          <a:fontRef idx="minor"/>
        </p:style>
      </p:sp>
      <p:graphicFrame>
        <p:nvGraphicFramePr>
          <p:cNvPr id="5" name="Таблица 4"/>
          <p:cNvGraphicFramePr>
            <a:graphicFrameLocks noGrp="1"/>
          </p:cNvGraphicFramePr>
          <p:nvPr/>
        </p:nvGraphicFramePr>
        <p:xfrm>
          <a:off x="107504" y="548680"/>
          <a:ext cx="8712969" cy="5192277"/>
        </p:xfrm>
        <a:graphic>
          <a:graphicData uri="http://schemas.openxmlformats.org/drawingml/2006/table">
            <a:tbl>
              <a:tblPr/>
              <a:tblGrid>
                <a:gridCol w="400693"/>
                <a:gridCol w="461165"/>
                <a:gridCol w="2162842"/>
                <a:gridCol w="1522523"/>
                <a:gridCol w="2483284"/>
                <a:gridCol w="1682462"/>
              </a:tblGrid>
              <a:tr h="3096344">
                <a:tc>
                  <a:txBody>
                    <a:bodyPr/>
                    <a:lstStyle/>
                    <a:p>
                      <a:pPr algn="ctr">
                        <a:spcAft>
                          <a:spcPts val="0"/>
                        </a:spcAft>
                      </a:pPr>
                      <a:r>
                        <a:rPr lang="ru-RU" sz="800" dirty="0">
                          <a:latin typeface="Liberation Serif" pitchFamily="18" charset="0"/>
                          <a:ea typeface="Liberation Serif" pitchFamily="18" charset="0"/>
                          <a:cs typeface="Liberation Serif" pitchFamily="18" charset="0"/>
                        </a:rPr>
                        <a:t>8</a:t>
                      </a:r>
                    </a:p>
                  </a:txBody>
                  <a:tcPr marL="27136" marR="16494" marT="16494" marB="271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Liberation Serif" pitchFamily="18" charset="0"/>
                          <a:ea typeface="Liberation Serif" pitchFamily="18" charset="0"/>
                          <a:cs typeface="Liberation Serif" pitchFamily="18" charset="0"/>
                        </a:rPr>
                        <a:t>8</a:t>
                      </a:r>
                    </a:p>
                  </a:txBody>
                  <a:tcPr marL="0" marR="0" marT="19953" marB="199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800" dirty="0">
                          <a:latin typeface="Liberation Serif" pitchFamily="18" charset="0"/>
                          <a:ea typeface="Liberation Serif" pitchFamily="18" charset="0"/>
                          <a:cs typeface="Liberation Serif" pitchFamily="18" charset="0"/>
                        </a:rPr>
                        <a:t>Заслушивать на заседаниях комиссии по координации работы по противодействию коррупции на территории городского округа Верх-Нейвинский руководителей муниципальных организаций по вопросу организации работы по предупреждению коррупции.</a:t>
                      </a:r>
                    </a:p>
                  </a:txBody>
                  <a:tcPr marL="27136" marR="16494" marT="16494" marB="271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Liberation Serif" pitchFamily="18" charset="0"/>
                          <a:ea typeface="Liberation Serif" pitchFamily="18" charset="0"/>
                          <a:cs typeface="Liberation Serif" pitchFamily="18" charset="0"/>
                        </a:rPr>
                        <a:t>Ежеквартально в течение 2021-2024 гг.</a:t>
                      </a:r>
                    </a:p>
                  </a:txBody>
                  <a:tcPr marL="27136" marR="16494" marT="16494" marB="271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algn="just">
                        <a:spcAft>
                          <a:spcPts val="0"/>
                        </a:spcAft>
                      </a:pPr>
                      <a:r>
                        <a:rPr lang="ru-RU" sz="800" dirty="0">
                          <a:latin typeface="Liberation Serif" pitchFamily="18" charset="0"/>
                          <a:ea typeface="Liberation Serif" pitchFamily="18" charset="0"/>
                          <a:cs typeface="Liberation Serif" pitchFamily="18" charset="0"/>
                        </a:rPr>
                        <a:t>      Ежеквартально на заседаниях комиссии по координации работы по противодействию коррупции на территории городского округа Верх-Нейвинский проводится заслушивание руководителей муниципальных учреждений по проведению работы, направленной на противодействие коррупции.</a:t>
                      </a:r>
                    </a:p>
                    <a:p>
                      <a:pPr marL="90170" marR="90170" algn="just">
                        <a:spcAft>
                          <a:spcPts val="0"/>
                        </a:spcAft>
                      </a:pPr>
                      <a:r>
                        <a:rPr lang="ru-RU" sz="800" dirty="0">
                          <a:latin typeface="Liberation Serif" pitchFamily="18" charset="0"/>
                          <a:ea typeface="Liberation Serif" pitchFamily="18" charset="0"/>
                          <a:cs typeface="Liberation Serif" pitchFamily="18" charset="0"/>
                        </a:rPr>
                        <a:t>     </a:t>
                      </a:r>
                      <a:r>
                        <a:rPr lang="ru-RU" sz="800" u="sng" dirty="0">
                          <a:latin typeface="Liberation Serif" pitchFamily="18" charset="0"/>
                          <a:ea typeface="Liberation Serif" pitchFamily="18" charset="0"/>
                          <a:cs typeface="Liberation Serif" pitchFamily="18" charset="0"/>
                        </a:rPr>
                        <a:t>В 1 квартале</a:t>
                      </a:r>
                      <a:r>
                        <a:rPr lang="ru-RU" sz="800" dirty="0">
                          <a:latin typeface="Liberation Serif" pitchFamily="18" charset="0"/>
                          <a:ea typeface="Liberation Serif" pitchFamily="18" charset="0"/>
                          <a:cs typeface="Liberation Serif" pitchFamily="18" charset="0"/>
                        </a:rPr>
                        <a:t> текущего года (Протокол от 31.03.2022 №1) заслушаны:</a:t>
                      </a:r>
                    </a:p>
                    <a:p>
                      <a:pPr marL="90170" marR="90170" algn="just">
                        <a:spcAft>
                          <a:spcPts val="0"/>
                        </a:spcAft>
                      </a:pPr>
                      <a:r>
                        <a:rPr lang="ru-RU" sz="800" dirty="0">
                          <a:latin typeface="Liberation Serif" pitchFamily="18" charset="0"/>
                          <a:ea typeface="Liberation Serif" pitchFamily="18" charset="0"/>
                          <a:cs typeface="Liberation Serif" pitchFamily="18" charset="0"/>
                        </a:rPr>
                        <a:t> - директор МАУК «Центр культурного досуга» </a:t>
                      </a:r>
                      <a:r>
                        <a:rPr lang="ru-RU" sz="800" dirty="0" err="1">
                          <a:latin typeface="Liberation Serif" pitchFamily="18" charset="0"/>
                          <a:ea typeface="Liberation Serif" pitchFamily="18" charset="0"/>
                          <a:cs typeface="Liberation Serif" pitchFamily="18" charset="0"/>
                        </a:rPr>
                        <a:t>Шарло</a:t>
                      </a:r>
                      <a:r>
                        <a:rPr lang="ru-RU" sz="800" dirty="0">
                          <a:latin typeface="Liberation Serif" pitchFamily="18" charset="0"/>
                          <a:ea typeface="Liberation Serif" pitchFamily="18" charset="0"/>
                          <a:cs typeface="Liberation Serif" pitchFamily="18" charset="0"/>
                        </a:rPr>
                        <a:t> Н.М.;</a:t>
                      </a:r>
                    </a:p>
                    <a:p>
                      <a:pPr marL="90170" marR="90170" algn="just">
                        <a:spcAft>
                          <a:spcPts val="0"/>
                        </a:spcAft>
                      </a:pPr>
                      <a:r>
                        <a:rPr lang="ru-RU" sz="800" dirty="0">
                          <a:latin typeface="Liberation Serif" pitchFamily="18" charset="0"/>
                          <a:ea typeface="Liberation Serif" pitchFamily="18" charset="0"/>
                          <a:cs typeface="Liberation Serif" pitchFamily="18" charset="0"/>
                        </a:rPr>
                        <a:t>  - директор МАУ ДО «ДЮСШ им. В. Зимина» </a:t>
                      </a:r>
                      <a:r>
                        <a:rPr lang="ru-RU" sz="800" dirty="0" err="1">
                          <a:latin typeface="Liberation Serif" pitchFamily="18" charset="0"/>
                          <a:ea typeface="Liberation Serif" pitchFamily="18" charset="0"/>
                          <a:cs typeface="Liberation Serif" pitchFamily="18" charset="0"/>
                        </a:rPr>
                        <a:t>Хазиев</a:t>
                      </a:r>
                      <a:r>
                        <a:rPr lang="ru-RU" sz="800" dirty="0">
                          <a:latin typeface="Liberation Serif" pitchFamily="18" charset="0"/>
                          <a:ea typeface="Liberation Serif" pitchFamily="18" charset="0"/>
                          <a:cs typeface="Liberation Serif" pitchFamily="18" charset="0"/>
                        </a:rPr>
                        <a:t> Г.М.</a:t>
                      </a:r>
                    </a:p>
                    <a:p>
                      <a:pPr marL="90170" marR="90170" indent="179705" algn="just">
                        <a:spcAft>
                          <a:spcPts val="0"/>
                        </a:spcAft>
                      </a:pPr>
                      <a:r>
                        <a:rPr lang="ru-RU" sz="800" u="sng" dirty="0">
                          <a:latin typeface="Liberation Serif" pitchFamily="18" charset="0"/>
                          <a:ea typeface="Liberation Serif" pitchFamily="18" charset="0"/>
                          <a:cs typeface="Liberation Serif" pitchFamily="18" charset="0"/>
                        </a:rPr>
                        <a:t>Во 2 квартале</a:t>
                      </a:r>
                      <a:r>
                        <a:rPr lang="ru-RU" sz="800" dirty="0">
                          <a:latin typeface="Liberation Serif" pitchFamily="18" charset="0"/>
                          <a:ea typeface="Liberation Serif" pitchFamily="18" charset="0"/>
                          <a:cs typeface="Liberation Serif" pitchFamily="18" charset="0"/>
                        </a:rPr>
                        <a:t> текущего года (Протокол от 30.06.2022 №2) заслушаны:</a:t>
                      </a:r>
                    </a:p>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 директор МАУ ДО «ДШИ» Епифанова О.П.;</a:t>
                      </a:r>
                    </a:p>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 директор МКУ «СЕЗ» Миронов В.В.</a:t>
                      </a:r>
                    </a:p>
                    <a:p>
                      <a:pPr marL="90170" marR="90170" indent="179705" algn="just">
                        <a:spcAft>
                          <a:spcPts val="0"/>
                        </a:spcAft>
                      </a:pPr>
                      <a:r>
                        <a:rPr lang="ru-RU" sz="800" u="sng" dirty="0">
                          <a:latin typeface="Liberation Serif" pitchFamily="18" charset="0"/>
                          <a:ea typeface="Liberation Serif" pitchFamily="18" charset="0"/>
                          <a:cs typeface="Liberation Serif" pitchFamily="18" charset="0"/>
                        </a:rPr>
                        <a:t>В 3 квартале</a:t>
                      </a:r>
                      <a:r>
                        <a:rPr lang="ru-RU" sz="800" dirty="0">
                          <a:latin typeface="Liberation Serif" pitchFamily="18" charset="0"/>
                          <a:ea typeface="Liberation Serif" pitchFamily="18" charset="0"/>
                          <a:cs typeface="Liberation Serif" pitchFamily="18" charset="0"/>
                        </a:rPr>
                        <a:t> текущего года (Протокол от 30.09.2022 №2) заслушан директор МАДОУ детский сад комбинированного вида «Солнышко» Белоусова Е.В.</a:t>
                      </a:r>
                    </a:p>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     </a:t>
                      </a:r>
                      <a:r>
                        <a:rPr lang="ru-RU" sz="800" u="sng" dirty="0">
                          <a:latin typeface="Liberation Serif" pitchFamily="18" charset="0"/>
                          <a:ea typeface="Liberation Serif" pitchFamily="18" charset="0"/>
                          <a:cs typeface="Liberation Serif" pitchFamily="18" charset="0"/>
                        </a:rPr>
                        <a:t>В 4 квартале</a:t>
                      </a:r>
                      <a:r>
                        <a:rPr lang="ru-RU" sz="800" dirty="0">
                          <a:latin typeface="Liberation Serif" pitchFamily="18" charset="0"/>
                          <a:ea typeface="Liberation Serif" pitchFamily="18" charset="0"/>
                          <a:cs typeface="Liberation Serif" pitchFamily="18" charset="0"/>
                        </a:rPr>
                        <a:t> текущего года (Протокол от 26.12.2022 №4) заслушан:</a:t>
                      </a:r>
                    </a:p>
                    <a:p>
                      <a:pPr marL="90170" marR="90170" algn="just">
                        <a:spcAft>
                          <a:spcPts val="0"/>
                        </a:spcAft>
                      </a:pPr>
                      <a:r>
                        <a:rPr lang="ru-RU" sz="800" dirty="0">
                          <a:latin typeface="Liberation Serif" pitchFamily="18" charset="0"/>
                          <a:ea typeface="Liberation Serif" pitchFamily="18" charset="0"/>
                          <a:cs typeface="Liberation Serif" pitchFamily="18" charset="0"/>
                        </a:rPr>
                        <a:t>директор МАОУ «СОШ им. А.Н. Арапова» Калистратова Т.А.;</a:t>
                      </a:r>
                    </a:p>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  </a:t>
                      </a:r>
                    </a:p>
                  </a:txBody>
                  <a:tcPr marL="0" marR="0" marT="19953" marB="199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80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19953" marB="199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2451">
                <a:tc>
                  <a:txBody>
                    <a:bodyPr/>
                    <a:lstStyle/>
                    <a:p>
                      <a:pPr algn="ctr">
                        <a:spcAft>
                          <a:spcPts val="0"/>
                        </a:spcAft>
                      </a:pPr>
                      <a:r>
                        <a:rPr lang="ru-RU" sz="800">
                          <a:latin typeface="Liberation Serif" pitchFamily="18" charset="0"/>
                          <a:ea typeface="Liberation Serif" pitchFamily="18" charset="0"/>
                          <a:cs typeface="Liberation Serif" pitchFamily="18" charset="0"/>
                        </a:rPr>
                        <a:t>9</a:t>
                      </a:r>
                    </a:p>
                  </a:txBody>
                  <a:tcPr marL="27136" marR="16494" marT="16494" marB="271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9</a:t>
                      </a:r>
                    </a:p>
                  </a:txBody>
                  <a:tcPr marL="0" marR="0" marT="19953" marB="199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800">
                          <a:latin typeface="Liberation Serif" pitchFamily="18" charset="0"/>
                          <a:ea typeface="Liberation Serif" pitchFamily="18" charset="0"/>
                          <a:cs typeface="Liberation Serif" pitchFamily="18" charset="0"/>
                        </a:rPr>
                        <a:t>Публиковать в газете «Верх-Нейвинский вестник» информационные материалы антикоррупционной направленности.</a:t>
                      </a:r>
                    </a:p>
                  </a:txBody>
                  <a:tcPr marL="27136" marR="16494" marT="16494" marB="271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Liberation Serif" pitchFamily="18" charset="0"/>
                          <a:ea typeface="Liberation Serif" pitchFamily="18" charset="0"/>
                          <a:cs typeface="Liberation Serif" pitchFamily="18" charset="0"/>
                        </a:rPr>
                        <a:t>Ежеквартально в течение 2021-2024 гг.</a:t>
                      </a:r>
                    </a:p>
                  </a:txBody>
                  <a:tcPr marL="27136" marR="16494" marT="16494" marB="271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80340" indent="179705" algn="just">
                        <a:spcAft>
                          <a:spcPts val="0"/>
                        </a:spcAft>
                      </a:pPr>
                      <a:r>
                        <a:rPr lang="ru-RU" sz="800" dirty="0">
                          <a:latin typeface="Liberation Serif" pitchFamily="18" charset="0"/>
                          <a:ea typeface="Liberation Serif" pitchFamily="18" charset="0"/>
                          <a:cs typeface="Liberation Serif" pitchFamily="18" charset="0"/>
                        </a:rPr>
                        <a:t>В газете «Верх-Нейвинский вестник» ежеквартально публикуются материалы </a:t>
                      </a:r>
                      <a:r>
                        <a:rPr lang="ru-RU" sz="800" dirty="0" err="1">
                          <a:latin typeface="Liberation Serif" pitchFamily="18" charset="0"/>
                          <a:ea typeface="Liberation Serif" pitchFamily="18" charset="0"/>
                          <a:cs typeface="Liberation Serif" pitchFamily="18" charset="0"/>
                        </a:rPr>
                        <a:t>антикоррупционной</a:t>
                      </a:r>
                      <a:r>
                        <a:rPr lang="ru-RU" sz="800" dirty="0">
                          <a:latin typeface="Liberation Serif" pitchFamily="18" charset="0"/>
                          <a:ea typeface="Liberation Serif" pitchFamily="18" charset="0"/>
                          <a:cs typeface="Liberation Serif" pitchFamily="18" charset="0"/>
                        </a:rPr>
                        <a:t> направленности.</a:t>
                      </a:r>
                      <a:r>
                        <a:rPr lang="ru-RU" sz="800" u="sng" dirty="0">
                          <a:latin typeface="Liberation Serif" pitchFamily="18" charset="0"/>
                          <a:ea typeface="Liberation Serif" pitchFamily="18" charset="0"/>
                          <a:cs typeface="Liberation Serif" pitchFamily="18" charset="0"/>
                        </a:rPr>
                        <a:t> </a:t>
                      </a:r>
                      <a:endParaRPr lang="ru-RU" sz="800" dirty="0">
                        <a:latin typeface="Liberation Serif" pitchFamily="18" charset="0"/>
                        <a:ea typeface="Liberation Serif" pitchFamily="18" charset="0"/>
                        <a:cs typeface="Liberation Serif" pitchFamily="18" charset="0"/>
                      </a:endParaRPr>
                    </a:p>
                    <a:p>
                      <a:pPr marL="90170" marR="180340" indent="179705" algn="just">
                        <a:spcAft>
                          <a:spcPts val="0"/>
                        </a:spcAft>
                      </a:pPr>
                      <a:r>
                        <a:rPr lang="ru-RU" sz="800" u="sng" dirty="0">
                          <a:latin typeface="Liberation Serif" pitchFamily="18" charset="0"/>
                          <a:ea typeface="Liberation Serif" pitchFamily="18" charset="0"/>
                          <a:cs typeface="Liberation Serif" pitchFamily="18" charset="0"/>
                        </a:rPr>
                        <a:t>В 1 квартале 2022 года</a:t>
                      </a:r>
                      <a:r>
                        <a:rPr lang="ru-RU" sz="800" dirty="0">
                          <a:latin typeface="Liberation Serif" pitchFamily="18" charset="0"/>
                          <a:ea typeface="Liberation Serif" pitchFamily="18" charset="0"/>
                          <a:cs typeface="Liberation Serif" pitchFamily="18" charset="0"/>
                        </a:rPr>
                        <a:t> опубликована статья по вопросам противодействия коррупции «Декларационная кампания» (выпуск № 2 от 04.03.2022).</a:t>
                      </a:r>
                    </a:p>
                    <a:p>
                      <a:pPr marL="90170" marR="180340" indent="-90170" algn="just">
                        <a:spcAft>
                          <a:spcPts val="0"/>
                        </a:spcAft>
                      </a:pPr>
                      <a:r>
                        <a:rPr lang="ru-RU" sz="800" dirty="0">
                          <a:latin typeface="Liberation Serif" pitchFamily="18" charset="0"/>
                          <a:ea typeface="Liberation Serif" pitchFamily="18" charset="0"/>
                          <a:cs typeface="Liberation Serif" pitchFamily="18" charset="0"/>
                        </a:rPr>
                        <a:t>      </a:t>
                      </a:r>
                      <a:r>
                        <a:rPr lang="ru-RU" sz="800" u="sng" dirty="0">
                          <a:latin typeface="Liberation Serif" pitchFamily="18" charset="0"/>
                          <a:ea typeface="Liberation Serif" pitchFamily="18" charset="0"/>
                          <a:cs typeface="Liberation Serif" pitchFamily="18" charset="0"/>
                        </a:rPr>
                        <a:t>Во 2 квартале 2022 года</a:t>
                      </a:r>
                      <a:r>
                        <a:rPr lang="ru-RU" sz="800" dirty="0">
                          <a:latin typeface="Liberation Serif" pitchFamily="18" charset="0"/>
                          <a:ea typeface="Liberation Serif" pitchFamily="18" charset="0"/>
                          <a:cs typeface="Liberation Serif" pitchFamily="18" charset="0"/>
                        </a:rPr>
                        <a:t> опубликована статья по вопросам противодействия коррупции «В составе комиссии изменения» (выпуск № 4 от 11.05.2022);</a:t>
                      </a:r>
                    </a:p>
                    <a:p>
                      <a:pPr marL="90170" marR="180340" indent="179705" algn="just">
                        <a:spcAft>
                          <a:spcPts val="0"/>
                        </a:spcAft>
                      </a:pPr>
                      <a:r>
                        <a:rPr lang="ru-RU" sz="800" u="sng" dirty="0">
                          <a:latin typeface="Liberation Serif" pitchFamily="18" charset="0"/>
                          <a:ea typeface="Liberation Serif" pitchFamily="18" charset="0"/>
                          <a:cs typeface="Liberation Serif" pitchFamily="18" charset="0"/>
                        </a:rPr>
                        <a:t>В 3 квартале 2022 года</a:t>
                      </a:r>
                      <a:r>
                        <a:rPr lang="ru-RU" sz="800" dirty="0">
                          <a:latin typeface="Liberation Serif" pitchFamily="18" charset="0"/>
                          <a:ea typeface="Liberation Serif" pitchFamily="18" charset="0"/>
                          <a:cs typeface="Liberation Serif" pitchFamily="18" charset="0"/>
                        </a:rPr>
                        <a:t> опубликовано 2 статьи по вопросам противодействия коррупции: «Принято во внимание» (выпуск № 7 от 19.09.2022).</a:t>
                      </a:r>
                    </a:p>
                  </a:txBody>
                  <a:tcPr marL="0" marR="0" marT="19953" marB="199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800" dirty="0">
                          <a:latin typeface="Liberation Serif" pitchFamily="18" charset="0"/>
                          <a:ea typeface="Liberation Serif" pitchFamily="18" charset="0"/>
                          <a:cs typeface="Liberation Serif" pitchFamily="18" charset="0"/>
                        </a:rPr>
                        <a:t>Выполнено в полном объеме в установленные сроки</a:t>
                      </a:r>
                    </a:p>
                  </a:txBody>
                  <a:tcPr marL="0" marR="0" marT="19953" marB="199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Picture 2"/>
          <p:cNvSpPr/>
          <p:nvPr/>
        </p:nvSpPr>
        <p:spPr>
          <a:xfrm>
            <a:off x="6660360" y="-141840"/>
            <a:ext cx="2230920" cy="1784880"/>
          </a:xfrm>
          <a:prstGeom prst="ellipse">
            <a:avLst/>
          </a:prstGeom>
          <a:blipFill rotWithShape="0">
            <a:blip r:embed="rId2" cstate="print"/>
            <a:srcRect/>
            <a:stretch/>
          </a:blipFill>
          <a:ln w="0">
            <a:noFill/>
          </a:ln>
          <a:effectLst>
            <a:softEdge rad="635040"/>
          </a:effectLst>
        </p:spPr>
        <p:style>
          <a:lnRef idx="0">
            <a:scrgbClr r="0" g="0" b="0"/>
          </a:lnRef>
          <a:fillRef idx="0">
            <a:scrgbClr r="0" g="0" b="0"/>
          </a:fillRef>
          <a:effectRef idx="0">
            <a:scrgbClr r="0" g="0" b="0"/>
          </a:effectRef>
          <a:fontRef idx="minor"/>
        </p:style>
      </p:sp>
      <p:sp>
        <p:nvSpPr>
          <p:cNvPr id="208" name="PlaceHolder 1"/>
          <p:cNvSpPr>
            <a:spLocks noGrp="1"/>
          </p:cNvSpPr>
          <p:nvPr>
            <p:ph type="title"/>
          </p:nvPr>
        </p:nvSpPr>
        <p:spPr>
          <a:xfrm>
            <a:off x="1619640" y="0"/>
            <a:ext cx="7356240" cy="634680"/>
          </a:xfrm>
          <a:prstGeom prst="rect">
            <a:avLst/>
          </a:prstGeom>
          <a:noFill/>
          <a:ln w="0">
            <a:noFill/>
          </a:ln>
        </p:spPr>
        <p:txBody>
          <a:bodyPr anchor="ctr">
            <a:normAutofit/>
          </a:bodyPr>
          <a:lstStyle/>
          <a:p>
            <a:pPr algn="ctr">
              <a:lnSpc>
                <a:spcPct val="100000"/>
              </a:lnSpc>
            </a:pPr>
            <a:r>
              <a:rPr lang="ru-RU" sz="3000" b="1" strike="noStrike" spc="-1" dirty="0">
                <a:solidFill>
                  <a:srgbClr val="FFFFFF"/>
                </a:solidFill>
                <a:latin typeface="Arial Black"/>
              </a:rPr>
              <a:t>Выполнение плана мероприятий</a:t>
            </a:r>
            <a:endParaRPr lang="es-ES" sz="3000" b="0" strike="noStrike" spc="-1" dirty="0">
              <a:solidFill>
                <a:srgbClr val="000000"/>
              </a:solidFill>
              <a:latin typeface="Calibri"/>
            </a:endParaRPr>
          </a:p>
        </p:txBody>
      </p:sp>
      <p:graphicFrame>
        <p:nvGraphicFramePr>
          <p:cNvPr id="5" name="Таблица 4"/>
          <p:cNvGraphicFramePr>
            <a:graphicFrameLocks noGrp="1"/>
          </p:cNvGraphicFramePr>
          <p:nvPr/>
        </p:nvGraphicFramePr>
        <p:xfrm>
          <a:off x="251520" y="620688"/>
          <a:ext cx="8640960" cy="5760640"/>
        </p:xfrm>
        <a:graphic>
          <a:graphicData uri="http://schemas.openxmlformats.org/drawingml/2006/table">
            <a:tbl>
              <a:tblPr/>
              <a:tblGrid>
                <a:gridCol w="397383"/>
                <a:gridCol w="457355"/>
                <a:gridCol w="2144966"/>
                <a:gridCol w="1509939"/>
                <a:gridCol w="2462760"/>
                <a:gridCol w="1668557"/>
              </a:tblGrid>
              <a:tr h="1275516">
                <a:tc>
                  <a:txBody>
                    <a:bodyPr/>
                    <a:lstStyle/>
                    <a:p>
                      <a:pPr algn="ctr">
                        <a:spcAft>
                          <a:spcPts val="0"/>
                        </a:spcAft>
                      </a:pPr>
                      <a:r>
                        <a:rPr lang="ru-RU" sz="900" dirty="0">
                          <a:latin typeface="PT Astra Serif"/>
                          <a:ea typeface="Times New Roman"/>
                          <a:cs typeface="PT Astra Serif"/>
                        </a:rPr>
                        <a:t>10</a:t>
                      </a:r>
                      <a:endParaRPr lang="ru-RU" sz="900" dirty="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dirty="0">
                          <a:latin typeface="PT Astra Serif"/>
                          <a:ea typeface="Times New Roman"/>
                          <a:cs typeface="PT Astra Serif"/>
                        </a:rPr>
                        <a:t>10</a:t>
                      </a:r>
                      <a:endParaRPr lang="ru-RU" sz="900" dirty="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900" dirty="0">
                          <a:latin typeface="PT Astra Serif"/>
                          <a:ea typeface="Times New Roman"/>
                          <a:cs typeface="PT Astra Serif"/>
                        </a:rPr>
                        <a:t>Обеспечить работу «телефона доверия» в администрации городского округа Верх-Нейвинский для фиксирования обращений граждан по вопросам коррумпированности муниципальных служащих и руководителей муниципальных учреждений.</a:t>
                      </a:r>
                      <a:endParaRPr lang="ru-RU" sz="900" dirty="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dirty="0">
                          <a:latin typeface="PT Astra Serif"/>
                          <a:ea typeface="Times New Roman"/>
                          <a:cs typeface="PT Astra Serif"/>
                        </a:rPr>
                        <a:t>На постоянной основе в течение 2021-2024 гг.</a:t>
                      </a:r>
                      <a:endParaRPr lang="ru-RU" sz="900" dirty="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79705" indent="269875" algn="just">
                        <a:spcAft>
                          <a:spcPts val="0"/>
                        </a:spcAft>
                      </a:pPr>
                      <a:r>
                        <a:rPr lang="ru-RU" sz="900" dirty="0">
                          <a:latin typeface="PT Astra Serif"/>
                          <a:ea typeface="Times New Roman"/>
                          <a:cs typeface="PT Astra Serif"/>
                        </a:rPr>
                        <a:t>С целью обнаружения фактов коррумпированности муниципальных служащих и руководителей муниципальных учреждений в администрации городского округа Верх-Нейвинский обеспечена работа «телефона доверия» 5-51-75 (с 8.30 до 13.00 и с 13.48 ч.  до 17.00 ч., кроме выходных и праздничных дней).</a:t>
                      </a:r>
                      <a:endParaRPr lang="ru-RU" sz="900" dirty="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900">
                          <a:latin typeface="PT Astra Serif"/>
                          <a:ea typeface="Times New Roman"/>
                          <a:cs typeface="PT Astra Serif"/>
                        </a:rPr>
                        <a:t>Выполнено в полном объеме в установленные сроки</a:t>
                      </a:r>
                      <a:endParaRPr lang="ru-RU" sz="90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9995">
                <a:tc>
                  <a:txBody>
                    <a:bodyPr/>
                    <a:lstStyle/>
                    <a:p>
                      <a:pPr algn="ctr">
                        <a:spcAft>
                          <a:spcPts val="0"/>
                        </a:spcAft>
                      </a:pPr>
                      <a:r>
                        <a:rPr lang="ru-RU" sz="900">
                          <a:latin typeface="PT Astra Serif"/>
                          <a:ea typeface="Times New Roman"/>
                          <a:cs typeface="PT Astra Serif"/>
                        </a:rPr>
                        <a:t>11</a:t>
                      </a:r>
                      <a:endParaRPr lang="ru-RU" sz="90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a:latin typeface="PT Astra Serif"/>
                          <a:ea typeface="Times New Roman"/>
                          <a:cs typeface="PT Astra Serif"/>
                        </a:rPr>
                        <a:t>11</a:t>
                      </a:r>
                      <a:endParaRPr lang="ru-RU" sz="90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900">
                          <a:latin typeface="PT Astra Serif"/>
                          <a:ea typeface="Times New Roman"/>
                          <a:cs typeface="PT Astra Serif"/>
                        </a:rPr>
                        <a:t>Размещать в разделе, посвященном вопросам противодействия коррупции, официального сайта администрации городского округа Верх-Нейвинский, отчет о результатах выполнения Плана мероприятий по противодействию коррупции в городском округе Верх-Нейвинский </a:t>
                      </a:r>
                      <a:endParaRPr lang="ru-RU" sz="90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a:latin typeface="PT Astra Serif"/>
                          <a:ea typeface="Times New Roman"/>
                          <a:cs typeface="PT Astra Serif"/>
                        </a:rPr>
                        <a:t>Один раз в полугодие, </a:t>
                      </a:r>
                      <a:endParaRPr lang="ru-RU" sz="900">
                        <a:latin typeface="Times New Roman"/>
                        <a:ea typeface="Times New Roman"/>
                        <a:cs typeface="Times New Roman"/>
                      </a:endParaRPr>
                    </a:p>
                    <a:p>
                      <a:pPr algn="ctr">
                        <a:spcAft>
                          <a:spcPts val="0"/>
                        </a:spcAft>
                      </a:pPr>
                      <a:r>
                        <a:rPr lang="ru-RU" sz="900">
                          <a:latin typeface="PT Astra Serif"/>
                          <a:ea typeface="Times New Roman"/>
                          <a:cs typeface="PT Astra Serif"/>
                        </a:rPr>
                        <a:t>до 1 августа отчетного года</a:t>
                      </a:r>
                      <a:endParaRPr lang="ru-RU" sz="900">
                        <a:latin typeface="Times New Roman"/>
                        <a:ea typeface="Times New Roman"/>
                        <a:cs typeface="Times New Roman"/>
                      </a:endParaRPr>
                    </a:p>
                    <a:p>
                      <a:pPr algn="ctr">
                        <a:spcAft>
                          <a:spcPts val="0"/>
                        </a:spcAft>
                      </a:pPr>
                      <a:r>
                        <a:rPr lang="ru-RU" sz="900">
                          <a:latin typeface="PT Astra Serif"/>
                          <a:ea typeface="PT Astra Serif"/>
                          <a:cs typeface="PT Astra Serif"/>
                        </a:rPr>
                        <a:t> </a:t>
                      </a:r>
                      <a:endParaRPr lang="ru-RU" sz="900">
                        <a:latin typeface="Times New Roman"/>
                        <a:ea typeface="Times New Roman"/>
                        <a:cs typeface="Times New Roman"/>
                      </a:endParaRPr>
                    </a:p>
                    <a:p>
                      <a:pPr algn="ctr">
                        <a:spcAft>
                          <a:spcPts val="0"/>
                        </a:spcAft>
                      </a:pPr>
                      <a:r>
                        <a:rPr lang="ru-RU" sz="900">
                          <a:latin typeface="PT Astra Serif"/>
                          <a:ea typeface="Times New Roman"/>
                          <a:cs typeface="PT Astra Serif"/>
                        </a:rPr>
                        <a:t>и до 1 февраля года, следующего за отчетным</a:t>
                      </a:r>
                      <a:endParaRPr lang="ru-RU" sz="90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79705" indent="269875" algn="just">
                        <a:spcAft>
                          <a:spcPts val="0"/>
                        </a:spcAft>
                      </a:pPr>
                      <a:r>
                        <a:rPr lang="ru-RU" sz="900" dirty="0">
                          <a:latin typeface="PT Astra Serif"/>
                          <a:ea typeface="Times New Roman"/>
                          <a:cs typeface="PT Astra Serif"/>
                        </a:rPr>
                        <a:t>В подразделе «План мероприятий по противодействию коррупции» раздела «Противодействие коррупции» на официальном сайте городского округа Верх-Нейвинский, </a:t>
                      </a:r>
                      <a:r>
                        <a:rPr lang="ru-RU" sz="900" u="sng" dirty="0">
                          <a:latin typeface="PT Astra Serif"/>
                          <a:ea typeface="Times New Roman"/>
                          <a:cs typeface="PT Astra Serif"/>
                        </a:rPr>
                        <a:t>ежеквартально</a:t>
                      </a:r>
                      <a:r>
                        <a:rPr lang="ru-RU" sz="900" dirty="0">
                          <a:latin typeface="PT Astra Serif"/>
                          <a:ea typeface="Times New Roman"/>
                          <a:cs typeface="PT Astra Serif"/>
                        </a:rPr>
                        <a:t> размещается отчет о результатах выполнения Плана мероприятий по противодействию коррупции в городском округе Верх-Нейвинский (нарастающим итогом с начала года). Ссылка на размещение отчетов: </a:t>
                      </a:r>
                      <a:r>
                        <a:rPr lang="ru-RU" sz="900" u="sng" dirty="0">
                          <a:solidFill>
                            <a:srgbClr val="0000FF"/>
                          </a:solidFill>
                          <a:latin typeface="PT Astra Serif"/>
                          <a:ea typeface="Times New Roman"/>
                          <a:cs typeface="PT Astra Serif"/>
                          <a:hlinkClick r:id="rId3"/>
                        </a:rPr>
                        <a:t>https://vneyvinsk.midural.ru/article/show/id/10025</a:t>
                      </a:r>
                      <a:r>
                        <a:rPr lang="ru-RU" sz="900" dirty="0">
                          <a:latin typeface="PT Astra Serif"/>
                          <a:ea typeface="Times New Roman"/>
                          <a:cs typeface="PT Astra Serif"/>
                        </a:rPr>
                        <a:t>.</a:t>
                      </a:r>
                      <a:endParaRPr lang="ru-RU" sz="900" dirty="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900" dirty="0">
                          <a:latin typeface="PT Astra Serif"/>
                          <a:ea typeface="Times New Roman"/>
                          <a:cs typeface="PT Astra Serif"/>
                        </a:rPr>
                        <a:t>Выполнено в полном объеме в установленные сроки</a:t>
                      </a:r>
                      <a:endParaRPr lang="ru-RU" sz="900" dirty="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129">
                <a:tc>
                  <a:txBody>
                    <a:bodyPr/>
                    <a:lstStyle/>
                    <a:p>
                      <a:pPr algn="ctr">
                        <a:spcAft>
                          <a:spcPts val="0"/>
                        </a:spcAft>
                      </a:pPr>
                      <a:r>
                        <a:rPr lang="ru-RU" sz="900">
                          <a:latin typeface="PT Astra Serif"/>
                          <a:ea typeface="Times New Roman"/>
                          <a:cs typeface="PT Astra Serif"/>
                        </a:rPr>
                        <a:t>12</a:t>
                      </a:r>
                      <a:endParaRPr lang="ru-RU" sz="90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a:latin typeface="PT Astra Serif"/>
                          <a:ea typeface="Times New Roman"/>
                          <a:cs typeface="PT Astra Serif"/>
                        </a:rPr>
                        <a:t>12</a:t>
                      </a:r>
                      <a:endParaRPr lang="ru-RU" sz="90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5105" algn="just">
                        <a:spcAft>
                          <a:spcPts val="0"/>
                        </a:spcAft>
                      </a:pPr>
                      <a:r>
                        <a:rPr lang="ru-RU" sz="900">
                          <a:latin typeface="PT Astra Serif"/>
                          <a:ea typeface="Times New Roman"/>
                          <a:cs typeface="PT Astra Serif"/>
                        </a:rPr>
                        <a:t>Обеспечить мониторинг наполняемости разделов, посвященных вопросам противодействия коррупции, на официальном сайте администрации городского округа Верх-Нейвинский, в соответствии с методическими рекомендациями по размещению и наполнению подразделов официальных сайтов государственных органов Свердловской области и органов местного самоуправления муниципальных образований, расположенных на территории Свердловской области, по вопросам противодействия коррупции</a:t>
                      </a:r>
                      <a:endParaRPr lang="ru-RU" sz="90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900" dirty="0">
                          <a:latin typeface="PT Astra Serif"/>
                          <a:ea typeface="Times New Roman"/>
                          <a:cs typeface="PT Astra Serif"/>
                        </a:rPr>
                        <a:t>Один раз в полугодие, </a:t>
                      </a:r>
                      <a:endParaRPr lang="ru-RU" sz="900" dirty="0">
                        <a:latin typeface="Times New Roman"/>
                        <a:ea typeface="Times New Roman"/>
                        <a:cs typeface="Times New Roman"/>
                      </a:endParaRPr>
                    </a:p>
                    <a:p>
                      <a:pPr algn="ctr">
                        <a:spcAft>
                          <a:spcPts val="0"/>
                        </a:spcAft>
                      </a:pPr>
                      <a:r>
                        <a:rPr lang="ru-RU" sz="900" dirty="0">
                          <a:latin typeface="PT Astra Serif"/>
                          <a:ea typeface="Times New Roman"/>
                          <a:cs typeface="PT Astra Serif"/>
                        </a:rPr>
                        <a:t>до 1 июня отчетного года   </a:t>
                      </a:r>
                      <a:endParaRPr lang="ru-RU" sz="900" dirty="0">
                        <a:latin typeface="Times New Roman"/>
                        <a:ea typeface="Times New Roman"/>
                        <a:cs typeface="Times New Roman"/>
                      </a:endParaRPr>
                    </a:p>
                    <a:p>
                      <a:pPr algn="ctr">
                        <a:spcAft>
                          <a:spcPts val="0"/>
                        </a:spcAft>
                      </a:pPr>
                      <a:r>
                        <a:rPr lang="ru-RU" sz="900" dirty="0">
                          <a:latin typeface="PT Astra Serif"/>
                          <a:ea typeface="Times New Roman"/>
                          <a:cs typeface="PT Astra Serif"/>
                        </a:rPr>
                        <a:t>и до 1 декабря отчетного года</a:t>
                      </a:r>
                      <a:endParaRPr lang="ru-RU" sz="900" dirty="0">
                        <a:latin typeface="Times New Roman"/>
                        <a:ea typeface="Times New Roman"/>
                        <a:cs typeface="Times New Roman"/>
                      </a:endParaRPr>
                    </a:p>
                  </a:txBody>
                  <a:tcPr marL="33740" marR="20509" marT="20509" marB="337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79705" indent="269875" algn="just">
                        <a:spcAft>
                          <a:spcPts val="0"/>
                        </a:spcAft>
                      </a:pPr>
                      <a:r>
                        <a:rPr lang="ru-RU" sz="900" dirty="0">
                          <a:latin typeface="PT Astra Serif"/>
                          <a:ea typeface="Times New Roman"/>
                          <a:cs typeface="PT Astra Serif"/>
                        </a:rPr>
                        <a:t>Для информирования населения по вопросам принятия мер по противодействию коррупции на территории городского округа Верх-Нейвинский и по вопросам </a:t>
                      </a:r>
                      <a:r>
                        <a:rPr lang="ru-RU" sz="900" dirty="0" err="1">
                          <a:latin typeface="PT Astra Serif"/>
                          <a:ea typeface="Times New Roman"/>
                          <a:cs typeface="PT Astra Serif"/>
                        </a:rPr>
                        <a:t>антикоррупционного</a:t>
                      </a:r>
                      <a:r>
                        <a:rPr lang="ru-RU" sz="900" dirty="0">
                          <a:latin typeface="PT Astra Serif"/>
                          <a:ea typeface="Times New Roman"/>
                          <a:cs typeface="PT Astra Serif"/>
                        </a:rPr>
                        <a:t> просвещения граждан, в сети интернет используется официальный сайт администрации городского округа (</a:t>
                      </a:r>
                      <a:r>
                        <a:rPr lang="ru-RU" sz="900" dirty="0" err="1">
                          <a:latin typeface="PT Astra Serif"/>
                          <a:ea typeface="Times New Roman"/>
                          <a:cs typeface="PT Astra Serif"/>
                        </a:rPr>
                        <a:t>vneyvinsk.midural.ru</a:t>
                      </a:r>
                      <a:r>
                        <a:rPr lang="ru-RU" sz="900" dirty="0">
                          <a:latin typeface="PT Astra Serif"/>
                          <a:ea typeface="Times New Roman"/>
                          <a:cs typeface="PT Astra Serif"/>
                        </a:rPr>
                        <a:t>).                 </a:t>
                      </a:r>
                      <a:endParaRPr lang="ru-RU" sz="900" dirty="0">
                        <a:latin typeface="Times New Roman"/>
                        <a:ea typeface="Times New Roman"/>
                        <a:cs typeface="Times New Roman"/>
                      </a:endParaRPr>
                    </a:p>
                    <a:p>
                      <a:pPr marL="90170" marR="179705" indent="269875" algn="just">
                        <a:spcAft>
                          <a:spcPts val="0"/>
                        </a:spcAft>
                      </a:pPr>
                      <a:r>
                        <a:rPr lang="ru-RU" sz="900" dirty="0">
                          <a:latin typeface="PT Astra Serif"/>
                          <a:ea typeface="Times New Roman"/>
                          <a:cs typeface="PT Astra Serif"/>
                        </a:rPr>
                        <a:t>Информация на сайте пополняется ежеквартально в разделе «Противодействие коррупции», и в разделе «Обращения граждан».</a:t>
                      </a:r>
                      <a:endParaRPr lang="ru-RU" sz="900" dirty="0">
                        <a:latin typeface="Times New Roman"/>
                        <a:ea typeface="Times New Roman"/>
                        <a:cs typeface="Times New Roman"/>
                      </a:endParaRPr>
                    </a:p>
                    <a:p>
                      <a:pPr marL="90170" marR="179705" indent="269875" algn="just">
                        <a:spcAft>
                          <a:spcPts val="0"/>
                        </a:spcAft>
                      </a:pPr>
                      <a:r>
                        <a:rPr lang="ru-RU" sz="900" dirty="0">
                          <a:latin typeface="PT Astra Serif"/>
                          <a:ea typeface="Times New Roman"/>
                          <a:cs typeface="PT Astra Serif"/>
                        </a:rPr>
                        <a:t>Мониторинг наполняемости разделов, в соответствии с методическими рекомендациями, проведен.</a:t>
                      </a:r>
                      <a:endParaRPr lang="ru-RU" sz="900" dirty="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90170" indent="179705" algn="just">
                        <a:spcAft>
                          <a:spcPts val="0"/>
                        </a:spcAft>
                      </a:pPr>
                      <a:r>
                        <a:rPr lang="ru-RU" sz="900" dirty="0">
                          <a:latin typeface="PT Astra Serif"/>
                          <a:ea typeface="Times New Roman"/>
                          <a:cs typeface="PT Astra Serif"/>
                        </a:rPr>
                        <a:t>Выполнено в полном объеме в установленные сроки</a:t>
                      </a:r>
                      <a:endParaRPr lang="ru-RU" sz="900" dirty="0">
                        <a:latin typeface="Times New Roman"/>
                        <a:ea typeface="Times New Roman"/>
                        <a:cs typeface="Times New Roman"/>
                      </a:endParaRPr>
                    </a:p>
                  </a:txBody>
                  <a:tcPr marL="0" marR="0" marT="24809" marB="248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оформления Глобус на оранжевом фоне</Template>
  <TotalTime>857</TotalTime>
  <Words>4112</Words>
  <Application>Microsoft Office PowerPoint</Application>
  <PresentationFormat>Экран (4:3)</PresentationFormat>
  <Paragraphs>331</Paragraphs>
  <Slides>19</Slides>
  <Notes>0</Notes>
  <HiddenSlides>0</HiddenSlides>
  <MMClips>0</MMClips>
  <ScaleCrop>false</ScaleCrop>
  <HeadingPairs>
    <vt:vector size="4" baseType="variant">
      <vt:variant>
        <vt:lpstr>Тема</vt:lpstr>
      </vt:variant>
      <vt:variant>
        <vt:i4>4</vt:i4>
      </vt:variant>
      <vt:variant>
        <vt:lpstr>Заголовки слайдов</vt:lpstr>
      </vt:variant>
      <vt:variant>
        <vt:i4>19</vt:i4>
      </vt:variant>
    </vt:vector>
  </HeadingPairs>
  <TitlesOfParts>
    <vt:vector size="23" baseType="lpstr">
      <vt:lpstr>Office Theme</vt:lpstr>
      <vt:lpstr>Office Theme</vt:lpstr>
      <vt:lpstr>Office Theme</vt:lpstr>
      <vt:lpstr>Office Theme</vt:lpstr>
      <vt:lpstr> </vt:lpstr>
      <vt:lpstr>Слайд 2</vt:lpstr>
      <vt:lpstr>План мероприятий по противодействию коррупции в городском округе Верх-Нейвинский на 2021-2024 годы </vt:lpstr>
      <vt:lpstr>Слайд 4</vt:lpstr>
      <vt:lpstr>Выполнение плана мероприятий</vt:lpstr>
      <vt:lpstr>Выполнение плана мероприятий</vt:lpstr>
      <vt:lpstr>Выполнение плана мероприятий</vt:lpstr>
      <vt:lpstr>Слайд 8</vt:lpstr>
      <vt:lpstr>Выполнение плана мероприятий</vt:lpstr>
      <vt:lpstr>Выполнение плана мероприятий</vt:lpstr>
      <vt:lpstr>Выполнение плана мероприятий</vt:lpstr>
      <vt:lpstr>Выполнение плана мероприятий</vt:lpstr>
      <vt:lpstr>Выполнение плана мероприятий</vt:lpstr>
      <vt:lpstr>Выполнение плана мероприятий</vt:lpstr>
      <vt:lpstr>Выполнение плана мероприятий</vt:lpstr>
      <vt:lpstr>   Выполнение плана мероприятий  </vt:lpstr>
      <vt:lpstr>Выполнение плана мероприятий</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Globalidad</dc:title>
  <dc:subject/>
  <dc:creator>Ирина Николаева</dc:creator>
  <dc:description/>
  <cp:lastModifiedBy>Альфия</cp:lastModifiedBy>
  <cp:revision>210</cp:revision>
  <dcterms:created xsi:type="dcterms:W3CDTF">2019-01-15T09:21:48Z</dcterms:created>
  <dcterms:modified xsi:type="dcterms:W3CDTF">2023-02-10T12:24:01Z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Экран (4:3)</vt:lpwstr>
  </property>
  <property fmtid="{D5CDD505-2E9C-101B-9397-08002B2CF9AE}" pid="3" name="Slides">
    <vt:i4>19</vt:i4>
  </property>
  <property fmtid="{D5CDD505-2E9C-101B-9397-08002B2CF9AE}" pid="4" name="_TemplateID">
    <vt:lpwstr>TC023897359991</vt:lpwstr>
  </property>
</Properties>
</file>